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3" r:id="rId1"/>
  </p:sldMasterIdLst>
  <p:notesMasterIdLst>
    <p:notesMasterId r:id="rId32"/>
  </p:notes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jalla One" panose="02000506040000020004" pitchFamily="2" charset="0"/>
      <p:regular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  <p:embeddedFont>
      <p:font typeface="Tw Cen MT Condensed" panose="020B0606020104020203" pitchFamily="34" charset="0"/>
      <p:regular r:id="rId42"/>
      <p:bold r:id="rId43"/>
    </p:embeddedFont>
    <p:embeddedFont>
      <p:font typeface="Wingdings 3" panose="05040102010807070707" pitchFamily="18" charset="2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I99Mh4FRXrS/12qtU4PI4DzN6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d542c4b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1bd542c4b09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1bd542c4b09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bd542c4b0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g1bd542c4b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b02e8168c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g1bb02e8168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096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bd542c4b0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g1bd542c4b0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7" name="Google Shape;6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8" name="Google Shape;6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4652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2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82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>
            <a:spLocks noGrp="1"/>
          </p:cNvSpPr>
          <p:nvPr>
            <p:ph type="pic" idx="2"/>
          </p:nvPr>
        </p:nvSpPr>
        <p:spPr>
          <a:xfrm>
            <a:off x="492315" y="132677"/>
            <a:ext cx="1853184" cy="1388995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91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1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7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3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8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6404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llpaperflare.com_wallpaper (3)">
            <a:extLst>
              <a:ext uri="{FF2B5EF4-FFF2-40B4-BE49-F238E27FC236}">
                <a16:creationId xmlns:a16="http://schemas.microsoft.com/office/drawing/2014/main" id="{142E7800-6ACC-D46C-3E27-E403A1F44A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D2668-15DF-68D5-64B7-AB13D1ACE486}"/>
              </a:ext>
            </a:extLst>
          </p:cNvPr>
          <p:cNvSpPr txBox="1"/>
          <p:nvPr/>
        </p:nvSpPr>
        <p:spPr>
          <a:xfrm>
            <a:off x="1478107" y="739730"/>
            <a:ext cx="8995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  Bike Renting Demand Prediction  </a:t>
            </a:r>
            <a:endParaRPr lang="en-US" sz="2400" b="0" i="0" u="none" strike="noStrike" cap="none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693FA-E061-C5EE-731B-1C643CA9FB9D}"/>
              </a:ext>
            </a:extLst>
          </p:cNvPr>
          <p:cNvSpPr txBox="1"/>
          <p:nvPr/>
        </p:nvSpPr>
        <p:spPr>
          <a:xfrm>
            <a:off x="3174424" y="1432107"/>
            <a:ext cx="6177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 Presented by:</a:t>
            </a:r>
            <a:r>
              <a:rPr lang="en-US" sz="1800" dirty="0">
                <a:highlight>
                  <a:srgbClr val="C0C0C0"/>
                </a:highlight>
                <a:ea typeface="Calibri"/>
              </a:rPr>
              <a:t> </a:t>
            </a:r>
            <a:r>
              <a:rPr lang="en-US" sz="2800" b="1" i="0" u="none" strike="noStrike" cap="none" dirty="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Sachinkumar Jadav</a:t>
            </a:r>
            <a:endParaRPr lang="en-US" sz="1800" b="0" i="0" u="none" strike="noStrike" cap="none" dirty="0">
              <a:solidFill>
                <a:srgbClr val="000000"/>
              </a:solidFill>
              <a:highlight>
                <a:srgbClr val="C0C0C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08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"/>
          <p:cNvSpPr txBox="1"/>
          <p:nvPr/>
        </p:nvSpPr>
        <p:spPr>
          <a:xfrm>
            <a:off x="641502" y="1052996"/>
            <a:ext cx="1018582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 : Observation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00" y="1823159"/>
            <a:ext cx="10298641" cy="38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2"/>
          <p:cNvSpPr txBox="1"/>
          <p:nvPr/>
        </p:nvSpPr>
        <p:spPr>
          <a:xfrm>
            <a:off x="5264050" y="5639100"/>
            <a:ext cx="24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 txBox="1"/>
          <p:nvPr/>
        </p:nvSpPr>
        <p:spPr>
          <a:xfrm rot="-5400000">
            <a:off x="562575" y="3241475"/>
            <a:ext cx="7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3"/>
          <p:cNvSpPr/>
          <p:nvPr/>
        </p:nvSpPr>
        <p:spPr>
          <a:xfrm>
            <a:off x="1253484" y="1878004"/>
            <a:ext cx="10027226" cy="39536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 txBox="1"/>
          <p:nvPr/>
        </p:nvSpPr>
        <p:spPr>
          <a:xfrm>
            <a:off x="870102" y="1026367"/>
            <a:ext cx="10027226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 : Observation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4"/>
          <p:cNvSpPr/>
          <p:nvPr/>
        </p:nvSpPr>
        <p:spPr>
          <a:xfrm>
            <a:off x="1227361" y="1842235"/>
            <a:ext cx="9950712" cy="41480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 txBox="1"/>
          <p:nvPr/>
        </p:nvSpPr>
        <p:spPr>
          <a:xfrm>
            <a:off x="766194" y="935396"/>
            <a:ext cx="101442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 : Observation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5"/>
          <p:cNvSpPr txBox="1"/>
          <p:nvPr/>
        </p:nvSpPr>
        <p:spPr>
          <a:xfrm>
            <a:off x="225530" y="982287"/>
            <a:ext cx="112252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 : Observation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5"/>
          <p:cNvSpPr txBox="1"/>
          <p:nvPr/>
        </p:nvSpPr>
        <p:spPr>
          <a:xfrm>
            <a:off x="3166403" y="5583301"/>
            <a:ext cx="172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Rental Bike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850" y="1810200"/>
            <a:ext cx="7816400" cy="37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5"/>
          <p:cNvSpPr txBox="1"/>
          <p:nvPr/>
        </p:nvSpPr>
        <p:spPr>
          <a:xfrm>
            <a:off x="7177178" y="5583313"/>
            <a:ext cx="172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Rental Bike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6"/>
          <p:cNvSpPr txBox="1"/>
          <p:nvPr/>
        </p:nvSpPr>
        <p:spPr>
          <a:xfrm>
            <a:off x="1364178" y="5460463"/>
            <a:ext cx="10014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13208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I created dummy variables for categorical  Seasons column and did mapping with 0 and 1 for  holiday and functioning column.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1194318" y="1004987"/>
            <a:ext cx="86214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 of Data for Model Building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25" y="1742150"/>
            <a:ext cx="10014076" cy="39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bd542c4b09_0_2"/>
          <p:cNvSpPr txBox="1"/>
          <p:nvPr/>
        </p:nvSpPr>
        <p:spPr>
          <a:xfrm>
            <a:off x="1194318" y="1004987"/>
            <a:ext cx="8621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Standardization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bd542c4b09_0_2"/>
          <p:cNvSpPr txBox="1"/>
          <p:nvPr/>
        </p:nvSpPr>
        <p:spPr>
          <a:xfrm>
            <a:off x="1322614" y="5610808"/>
            <a:ext cx="1001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132080" lvl="0" indent="-29391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en-US" sz="18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standardization helps improve the quality of your data by transforming and standardizing it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28C80-2B57-EF58-7F40-A25B1A66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0" y="1854732"/>
            <a:ext cx="9431146" cy="1316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D6747-BB09-8472-ABBE-B89EB85D1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6"/>
          <a:stretch/>
        </p:blipFill>
        <p:spPr>
          <a:xfrm>
            <a:off x="814290" y="3553690"/>
            <a:ext cx="8766128" cy="1803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"/>
          <p:cNvSpPr txBox="1"/>
          <p:nvPr/>
        </p:nvSpPr>
        <p:spPr>
          <a:xfrm>
            <a:off x="1184987" y="1683069"/>
            <a:ext cx="99558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this is the regression problem we are trying to predict continuous value. For this we used following regression models.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and Multiple Linear Regression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regression (regularized regression)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Regression(regularized regression)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ElasticNet Regression(regularized regression)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Regression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Regression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961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AdaBoostRegressor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Regression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3515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1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Xtreme Gradient Boosting Regression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 txBox="1"/>
          <p:nvPr/>
        </p:nvSpPr>
        <p:spPr>
          <a:xfrm>
            <a:off x="1184987" y="1098294"/>
            <a:ext cx="76992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bd542c4b09_0_12"/>
          <p:cNvSpPr txBox="1"/>
          <p:nvPr/>
        </p:nvSpPr>
        <p:spPr>
          <a:xfrm>
            <a:off x="1137849" y="1862900"/>
            <a:ext cx="37874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Linear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1bd542c4b09_0_12"/>
          <p:cNvSpPr txBox="1"/>
          <p:nvPr/>
        </p:nvSpPr>
        <p:spPr>
          <a:xfrm>
            <a:off x="1136002" y="2452796"/>
            <a:ext cx="173594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 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1bd542c4b09_0_12"/>
          <p:cNvSpPr txBox="1"/>
          <p:nvPr/>
        </p:nvSpPr>
        <p:spPr>
          <a:xfrm>
            <a:off x="1286471" y="4104807"/>
            <a:ext cx="145647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1bd542c4b09_0_12"/>
          <p:cNvSpPr txBox="1"/>
          <p:nvPr/>
        </p:nvSpPr>
        <p:spPr>
          <a:xfrm>
            <a:off x="1286471" y="5433652"/>
            <a:ext cx="961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Linear regression analysis is used to predict the value of a variable based on the value of another variable.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1bd542c4b09_0_12"/>
          <p:cNvSpPr txBox="1"/>
          <p:nvPr/>
        </p:nvSpPr>
        <p:spPr>
          <a:xfrm>
            <a:off x="1136001" y="958334"/>
            <a:ext cx="71767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g1bd542c4b09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0575" y="2294149"/>
            <a:ext cx="8769816" cy="11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bd542c4b09_0_12"/>
          <p:cNvPicPr preferRelativeResize="0"/>
          <p:nvPr/>
        </p:nvPicPr>
        <p:blipFill rotWithShape="1">
          <a:blip r:embed="rId4">
            <a:alphaModFix/>
          </a:blip>
          <a:srcRect t="5700"/>
          <a:stretch/>
        </p:blipFill>
        <p:spPr>
          <a:xfrm>
            <a:off x="2421083" y="3948545"/>
            <a:ext cx="8043018" cy="106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 txBox="1"/>
          <p:nvPr/>
        </p:nvSpPr>
        <p:spPr>
          <a:xfrm>
            <a:off x="1137848" y="1862900"/>
            <a:ext cx="48473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Linear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9"/>
          <p:cNvSpPr txBox="1"/>
          <p:nvPr/>
        </p:nvSpPr>
        <p:spPr>
          <a:xfrm>
            <a:off x="1423555" y="2452796"/>
            <a:ext cx="14485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  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364" y="2526065"/>
            <a:ext cx="5830436" cy="9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9"/>
          <p:cNvSpPr txBox="1"/>
          <p:nvPr/>
        </p:nvSpPr>
        <p:spPr>
          <a:xfrm>
            <a:off x="1294545" y="4104807"/>
            <a:ext cx="14485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074" y="4035873"/>
            <a:ext cx="5746172" cy="104890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9"/>
          <p:cNvSpPr txBox="1"/>
          <p:nvPr/>
        </p:nvSpPr>
        <p:spPr>
          <a:xfrm>
            <a:off x="1286471" y="5433652"/>
            <a:ext cx="96190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Linear regression analysis is used to predict the value of a variable based on the value of another variable.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9"/>
          <p:cNvSpPr txBox="1"/>
          <p:nvPr/>
        </p:nvSpPr>
        <p:spPr>
          <a:xfrm>
            <a:off x="1136002" y="958334"/>
            <a:ext cx="72286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bb02e8168c_0_3"/>
          <p:cNvSpPr txBox="1"/>
          <p:nvPr/>
        </p:nvSpPr>
        <p:spPr>
          <a:xfrm>
            <a:off x="1137849" y="1862900"/>
            <a:ext cx="3714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bb02e8168c_0_3"/>
          <p:cNvSpPr txBox="1"/>
          <p:nvPr/>
        </p:nvSpPr>
        <p:spPr>
          <a:xfrm>
            <a:off x="1402773" y="2452796"/>
            <a:ext cx="146917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1bb02e8168c_0_3"/>
          <p:cNvSpPr txBox="1"/>
          <p:nvPr/>
        </p:nvSpPr>
        <p:spPr>
          <a:xfrm>
            <a:off x="1402773" y="4104807"/>
            <a:ext cx="134017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1bb02e8168c_0_3"/>
          <p:cNvSpPr txBox="1"/>
          <p:nvPr/>
        </p:nvSpPr>
        <p:spPr>
          <a:xfrm>
            <a:off x="1286471" y="5433652"/>
            <a:ext cx="961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Lasso regression analysis is used to predict the value of a variable based on the value of another variable.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bb02e8168c_0_3"/>
          <p:cNvSpPr txBox="1"/>
          <p:nvPr/>
        </p:nvSpPr>
        <p:spPr>
          <a:xfrm>
            <a:off x="1136002" y="958334"/>
            <a:ext cx="82573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g1bb02e8168c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9599" y="2452809"/>
            <a:ext cx="70770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bb02e8168c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9600" y="3971800"/>
            <a:ext cx="7077074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0" y="22117"/>
            <a:ext cx="12192000" cy="1644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3716612" y="464129"/>
            <a:ext cx="5494048" cy="945337"/>
            <a:chOff x="443752" y="2054842"/>
            <a:chExt cx="2120700" cy="1260445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556131" y="2740787"/>
              <a:ext cx="1612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Aspiring Data Scientist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443752" y="2054842"/>
              <a:ext cx="2120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3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Sachinkumar Jadav</a:t>
              </a: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1315617" y="2338108"/>
            <a:ext cx="4766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08" marR="0" lvl="0" indent="-239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M.Sc. Mathematics(2019-2021) from Sardar Patel University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39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B.Sc. Mathematics(2016-2019) from Gujarat University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08" marR="0" lvl="0" indent="-239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HSC Science(2016), Bits School of Science</a:t>
            </a:r>
            <a:endParaRPr sz="1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8" marR="0" lvl="0" indent="-239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SSC(2014) , St. Xavier’s High School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6002544" y="4190087"/>
            <a:ext cx="12263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Hobbies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5780728" y="4835358"/>
            <a:ext cx="2332503" cy="622385"/>
            <a:chOff x="4934481" y="5587229"/>
            <a:chExt cx="2900755" cy="774013"/>
          </a:xfrm>
        </p:grpSpPr>
        <p:sp>
          <p:nvSpPr>
            <p:cNvPr id="123" name="Google Shape;123;p2"/>
            <p:cNvSpPr/>
            <p:nvPr/>
          </p:nvSpPr>
          <p:spPr>
            <a:xfrm>
              <a:off x="6629975" y="5587229"/>
              <a:ext cx="47423" cy="22707"/>
            </a:xfrm>
            <a:custGeom>
              <a:avLst/>
              <a:gdLst/>
              <a:ahLst/>
              <a:cxnLst/>
              <a:rect l="l" t="t" r="r" b="b"/>
              <a:pathLst>
                <a:path w="98" h="47" extrusionOk="0">
                  <a:moveTo>
                    <a:pt x="93" y="24"/>
                  </a:moveTo>
                  <a:cubicBezTo>
                    <a:pt x="69" y="0"/>
                    <a:pt x="30" y="0"/>
                    <a:pt x="5" y="24"/>
                  </a:cubicBezTo>
                  <a:cubicBezTo>
                    <a:pt x="0" y="29"/>
                    <a:pt x="0" y="37"/>
                    <a:pt x="5" y="42"/>
                  </a:cubicBezTo>
                  <a:cubicBezTo>
                    <a:pt x="10" y="47"/>
                    <a:pt x="18" y="47"/>
                    <a:pt x="23" y="42"/>
                  </a:cubicBezTo>
                  <a:cubicBezTo>
                    <a:pt x="38" y="27"/>
                    <a:pt x="62" y="27"/>
                    <a:pt x="75" y="42"/>
                  </a:cubicBezTo>
                  <a:cubicBezTo>
                    <a:pt x="80" y="47"/>
                    <a:pt x="88" y="47"/>
                    <a:pt x="93" y="42"/>
                  </a:cubicBezTo>
                  <a:cubicBezTo>
                    <a:pt x="98" y="37"/>
                    <a:pt x="98" y="28"/>
                    <a:pt x="93" y="24"/>
                  </a:cubicBezTo>
                  <a:close/>
                </a:path>
              </a:pathLst>
            </a:custGeom>
            <a:solidFill>
              <a:srgbClr val="0182D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2"/>
            <p:cNvGrpSpPr/>
            <p:nvPr/>
          </p:nvGrpSpPr>
          <p:grpSpPr>
            <a:xfrm>
              <a:off x="4934481" y="6028306"/>
              <a:ext cx="2900755" cy="332936"/>
              <a:chOff x="4934481" y="6028306"/>
              <a:chExt cx="2900755" cy="332936"/>
            </a:xfrm>
          </p:grpSpPr>
          <p:sp>
            <p:nvSpPr>
              <p:cNvPr id="125" name="Google Shape;125;p2"/>
              <p:cNvSpPr txBox="1"/>
              <p:nvPr/>
            </p:nvSpPr>
            <p:spPr>
              <a:xfrm>
                <a:off x="4934481" y="6043221"/>
                <a:ext cx="856327" cy="306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Sketch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 txBox="1"/>
              <p:nvPr/>
            </p:nvSpPr>
            <p:spPr>
              <a:xfrm>
                <a:off x="5560397" y="6028306"/>
                <a:ext cx="856327" cy="306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Music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 txBox="1"/>
              <p:nvPr/>
            </p:nvSpPr>
            <p:spPr>
              <a:xfrm>
                <a:off x="6809594" y="6055035"/>
                <a:ext cx="1025642" cy="306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Gaming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 txBox="1"/>
              <p:nvPr/>
            </p:nvSpPr>
            <p:spPr>
              <a:xfrm>
                <a:off x="6158762" y="6055035"/>
                <a:ext cx="1026198" cy="306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Anime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" name="Google Shape;129;p2"/>
          <p:cNvGrpSpPr/>
          <p:nvPr/>
        </p:nvGrpSpPr>
        <p:grpSpPr>
          <a:xfrm>
            <a:off x="1387492" y="1815325"/>
            <a:ext cx="2469003" cy="463728"/>
            <a:chOff x="487036" y="1913174"/>
            <a:chExt cx="3070508" cy="576700"/>
          </a:xfrm>
        </p:grpSpPr>
        <p:sp>
          <p:nvSpPr>
            <p:cNvPr id="130" name="Google Shape;130;p2"/>
            <p:cNvSpPr txBox="1"/>
            <p:nvPr/>
          </p:nvSpPr>
          <p:spPr>
            <a:xfrm>
              <a:off x="1107818" y="1992290"/>
              <a:ext cx="2449726" cy="497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Education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Google Shape;131;p2"/>
            <p:cNvGrpSpPr/>
            <p:nvPr/>
          </p:nvGrpSpPr>
          <p:grpSpPr>
            <a:xfrm>
              <a:off x="487036" y="1913174"/>
              <a:ext cx="2805564" cy="556074"/>
              <a:chOff x="2005471" y="1845456"/>
              <a:chExt cx="2805564" cy="556074"/>
            </a:xfrm>
          </p:grpSpPr>
          <p:cxnSp>
            <p:nvCxnSpPr>
              <p:cNvPr id="132" name="Google Shape;132;p2"/>
              <p:cNvCxnSpPr/>
              <p:nvPr/>
            </p:nvCxnSpPr>
            <p:spPr>
              <a:xfrm>
                <a:off x="2525035" y="2401530"/>
                <a:ext cx="228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33" name="Google Shape;133;p2"/>
              <p:cNvGrpSpPr/>
              <p:nvPr/>
            </p:nvGrpSpPr>
            <p:grpSpPr>
              <a:xfrm>
                <a:off x="2005471" y="1845456"/>
                <a:ext cx="505728" cy="505728"/>
                <a:chOff x="267481" y="1589486"/>
                <a:chExt cx="652064" cy="652064"/>
              </a:xfrm>
            </p:grpSpPr>
            <p:sp>
              <p:nvSpPr>
                <p:cNvPr id="134" name="Google Shape;134;p2"/>
                <p:cNvSpPr/>
                <p:nvPr/>
              </p:nvSpPr>
              <p:spPr>
                <a:xfrm>
                  <a:off x="267481" y="1589486"/>
                  <a:ext cx="652064" cy="65206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5" name="Google Shape;135;p2"/>
                <p:cNvGrpSpPr/>
                <p:nvPr/>
              </p:nvGrpSpPr>
              <p:grpSpPr>
                <a:xfrm>
                  <a:off x="387583" y="1723227"/>
                  <a:ext cx="411860" cy="384582"/>
                  <a:chOff x="2950305" y="3680063"/>
                  <a:chExt cx="2732405" cy="2551430"/>
                </a:xfrm>
              </p:grpSpPr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4767040" y="5953363"/>
                    <a:ext cx="146685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" h="652" extrusionOk="0">
                        <a:moveTo>
                          <a:pt x="251" y="15"/>
                        </a:moveTo>
                        <a:cubicBezTo>
                          <a:pt x="194" y="0"/>
                          <a:pt x="136" y="35"/>
                          <a:pt x="122" y="92"/>
                        </a:cubicBezTo>
                        <a:lnTo>
                          <a:pt x="15" y="519"/>
                        </a:lnTo>
                        <a:cubicBezTo>
                          <a:pt x="0" y="576"/>
                          <a:pt x="35" y="634"/>
                          <a:pt x="93" y="648"/>
                        </a:cubicBezTo>
                        <a:cubicBezTo>
                          <a:pt x="101" y="651"/>
                          <a:pt x="110" y="652"/>
                          <a:pt x="118" y="652"/>
                        </a:cubicBezTo>
                        <a:cubicBezTo>
                          <a:pt x="166" y="652"/>
                          <a:pt x="210" y="619"/>
                          <a:pt x="222" y="571"/>
                        </a:cubicBezTo>
                        <a:lnTo>
                          <a:pt x="328" y="144"/>
                        </a:lnTo>
                        <a:cubicBezTo>
                          <a:pt x="343" y="87"/>
                          <a:pt x="308" y="29"/>
                          <a:pt x="251" y="1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2950305" y="4363958"/>
                    <a:ext cx="1918970" cy="683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4" h="1600" extrusionOk="0">
                        <a:moveTo>
                          <a:pt x="3200" y="1600"/>
                        </a:moveTo>
                        <a:cubicBezTo>
                          <a:pt x="3214" y="1600"/>
                          <a:pt x="3228" y="1598"/>
                          <a:pt x="3241" y="1592"/>
                        </a:cubicBezTo>
                        <a:lnTo>
                          <a:pt x="4414" y="1107"/>
                        </a:lnTo>
                        <a:cubicBezTo>
                          <a:pt x="4468" y="1084"/>
                          <a:pt x="4494" y="1022"/>
                          <a:pt x="4472" y="967"/>
                        </a:cubicBezTo>
                        <a:cubicBezTo>
                          <a:pt x="4449" y="913"/>
                          <a:pt x="4387" y="887"/>
                          <a:pt x="4332" y="910"/>
                        </a:cubicBezTo>
                        <a:lnTo>
                          <a:pt x="3200" y="1378"/>
                        </a:lnTo>
                        <a:lnTo>
                          <a:pt x="213" y="142"/>
                        </a:lnTo>
                        <a:lnTo>
                          <a:pt x="213" y="107"/>
                        </a:lnTo>
                        <a:cubicBezTo>
                          <a:pt x="213" y="48"/>
                          <a:pt x="166" y="0"/>
                          <a:pt x="107" y="0"/>
                        </a:cubicBez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214"/>
                        </a:lnTo>
                        <a:cubicBezTo>
                          <a:pt x="0" y="257"/>
                          <a:pt x="26" y="296"/>
                          <a:pt x="66" y="312"/>
                        </a:cubicBezTo>
                        <a:lnTo>
                          <a:pt x="3159" y="1592"/>
                        </a:lnTo>
                        <a:cubicBezTo>
                          <a:pt x="3172" y="1598"/>
                          <a:pt x="3186" y="1600"/>
                          <a:pt x="3200" y="160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2"/>
                  <p:cNvSpPr/>
                  <p:nvPr/>
                </p:nvSpPr>
                <p:spPr>
                  <a:xfrm>
                    <a:off x="3405600" y="4819888"/>
                    <a:ext cx="1463675" cy="8655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8" h="2027" extrusionOk="0">
                        <a:moveTo>
                          <a:pt x="3402" y="1626"/>
                        </a:moveTo>
                        <a:cubicBezTo>
                          <a:pt x="3376" y="1573"/>
                          <a:pt x="3312" y="1552"/>
                          <a:pt x="3259" y="1578"/>
                        </a:cubicBezTo>
                        <a:cubicBezTo>
                          <a:pt x="3057" y="1678"/>
                          <a:pt x="2718" y="1794"/>
                          <a:pt x="2240" y="1810"/>
                        </a:cubicBezTo>
                        <a:lnTo>
                          <a:pt x="2240" y="853"/>
                        </a:lnTo>
                        <a:cubicBezTo>
                          <a:pt x="2240" y="794"/>
                          <a:pt x="2192" y="747"/>
                          <a:pt x="2133" y="747"/>
                        </a:cubicBezTo>
                        <a:cubicBezTo>
                          <a:pt x="2074" y="747"/>
                          <a:pt x="2026" y="794"/>
                          <a:pt x="2026" y="853"/>
                        </a:cubicBezTo>
                        <a:lnTo>
                          <a:pt x="2026" y="1809"/>
                        </a:lnTo>
                        <a:cubicBezTo>
                          <a:pt x="702" y="1767"/>
                          <a:pt x="274" y="965"/>
                          <a:pt x="213" y="831"/>
                        </a:cubicBezTo>
                        <a:lnTo>
                          <a:pt x="213" y="107"/>
                        </a:lnTo>
                        <a:cubicBezTo>
                          <a:pt x="213" y="48"/>
                          <a:pt x="165" y="0"/>
                          <a:pt x="106" y="0"/>
                        </a:cubicBezTo>
                        <a:cubicBezTo>
                          <a:pt x="47" y="0"/>
                          <a:pt x="0" y="48"/>
                          <a:pt x="0" y="107"/>
                        </a:cubicBezTo>
                        <a:lnTo>
                          <a:pt x="0" y="853"/>
                        </a:lnTo>
                        <a:cubicBezTo>
                          <a:pt x="0" y="867"/>
                          <a:pt x="2" y="880"/>
                          <a:pt x="7" y="893"/>
                        </a:cubicBezTo>
                        <a:cubicBezTo>
                          <a:pt x="26" y="939"/>
                          <a:pt x="480" y="2027"/>
                          <a:pt x="2133" y="2027"/>
                        </a:cubicBezTo>
                        <a:cubicBezTo>
                          <a:pt x="2711" y="2027"/>
                          <a:pt x="3116" y="1886"/>
                          <a:pt x="3354" y="1769"/>
                        </a:cubicBezTo>
                        <a:cubicBezTo>
                          <a:pt x="3406" y="1743"/>
                          <a:pt x="3428" y="1679"/>
                          <a:pt x="3402" y="162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4953730" y="6003528"/>
                    <a:ext cx="91440" cy="227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534" extrusionOk="0">
                        <a:moveTo>
                          <a:pt x="107" y="0"/>
                        </a:move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427"/>
                        </a:lnTo>
                        <a:cubicBezTo>
                          <a:pt x="0" y="486"/>
                          <a:pt x="48" y="534"/>
                          <a:pt x="107" y="534"/>
                        </a:cubicBezTo>
                        <a:cubicBezTo>
                          <a:pt x="166" y="534"/>
                          <a:pt x="214" y="486"/>
                          <a:pt x="214" y="427"/>
                        </a:cubicBezTo>
                        <a:lnTo>
                          <a:pt x="214" y="107"/>
                        </a:lnTo>
                        <a:cubicBezTo>
                          <a:pt x="214" y="48"/>
                          <a:pt x="166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2950305" y="3680063"/>
                    <a:ext cx="2732405" cy="2278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0" h="5336" extrusionOk="0">
                        <a:moveTo>
                          <a:pt x="6293" y="1602"/>
                        </a:moveTo>
                        <a:cubicBezTo>
                          <a:pt x="6234" y="1602"/>
                          <a:pt x="6187" y="1650"/>
                          <a:pt x="6187" y="1709"/>
                        </a:cubicBezTo>
                        <a:lnTo>
                          <a:pt x="6187" y="1744"/>
                        </a:lnTo>
                        <a:lnTo>
                          <a:pt x="4907" y="2271"/>
                        </a:lnTo>
                        <a:lnTo>
                          <a:pt x="4907" y="2078"/>
                        </a:lnTo>
                        <a:lnTo>
                          <a:pt x="6334" y="1488"/>
                        </a:lnTo>
                        <a:cubicBezTo>
                          <a:pt x="6374" y="1471"/>
                          <a:pt x="6400" y="1432"/>
                          <a:pt x="6400" y="1389"/>
                        </a:cubicBezTo>
                        <a:cubicBezTo>
                          <a:pt x="6400" y="1346"/>
                          <a:pt x="6374" y="1307"/>
                          <a:pt x="6334" y="1290"/>
                        </a:cubicBezTo>
                        <a:lnTo>
                          <a:pt x="3241" y="10"/>
                        </a:lnTo>
                        <a:cubicBezTo>
                          <a:pt x="3215" y="0"/>
                          <a:pt x="3185" y="0"/>
                          <a:pt x="3159" y="10"/>
                        </a:cubicBezTo>
                        <a:lnTo>
                          <a:pt x="66" y="1290"/>
                        </a:lnTo>
                        <a:cubicBezTo>
                          <a:pt x="26" y="1307"/>
                          <a:pt x="0" y="1346"/>
                          <a:pt x="0" y="1389"/>
                        </a:cubicBezTo>
                        <a:cubicBezTo>
                          <a:pt x="0" y="1432"/>
                          <a:pt x="26" y="1471"/>
                          <a:pt x="66" y="1488"/>
                        </a:cubicBezTo>
                        <a:lnTo>
                          <a:pt x="3159" y="2768"/>
                        </a:lnTo>
                        <a:cubicBezTo>
                          <a:pt x="3172" y="2773"/>
                          <a:pt x="3186" y="2776"/>
                          <a:pt x="3200" y="2776"/>
                        </a:cubicBezTo>
                        <a:cubicBezTo>
                          <a:pt x="3214" y="2776"/>
                          <a:pt x="3228" y="2773"/>
                          <a:pt x="3241" y="2768"/>
                        </a:cubicBezTo>
                        <a:lnTo>
                          <a:pt x="4359" y="2305"/>
                        </a:lnTo>
                        <a:cubicBezTo>
                          <a:pt x="4414" y="2282"/>
                          <a:pt x="4440" y="2220"/>
                          <a:pt x="4417" y="2165"/>
                        </a:cubicBezTo>
                        <a:cubicBezTo>
                          <a:pt x="4395" y="2111"/>
                          <a:pt x="4332" y="2085"/>
                          <a:pt x="4278" y="2108"/>
                        </a:cubicBezTo>
                        <a:lnTo>
                          <a:pt x="3200" y="2554"/>
                        </a:lnTo>
                        <a:lnTo>
                          <a:pt x="386" y="1389"/>
                        </a:lnTo>
                        <a:lnTo>
                          <a:pt x="3200" y="224"/>
                        </a:lnTo>
                        <a:lnTo>
                          <a:pt x="6014" y="1389"/>
                        </a:lnTo>
                        <a:lnTo>
                          <a:pt x="4790" y="1896"/>
                        </a:lnTo>
                        <a:lnTo>
                          <a:pt x="3617" y="1458"/>
                        </a:lnTo>
                        <a:cubicBezTo>
                          <a:pt x="3623" y="1436"/>
                          <a:pt x="3627" y="1413"/>
                          <a:pt x="3627" y="1389"/>
                        </a:cubicBezTo>
                        <a:cubicBezTo>
                          <a:pt x="3627" y="1210"/>
                          <a:pt x="3439" y="1069"/>
                          <a:pt x="3200" y="1069"/>
                        </a:cubicBezTo>
                        <a:cubicBezTo>
                          <a:pt x="2961" y="1069"/>
                          <a:pt x="2773" y="1210"/>
                          <a:pt x="2773" y="1389"/>
                        </a:cubicBezTo>
                        <a:cubicBezTo>
                          <a:pt x="2773" y="1568"/>
                          <a:pt x="2961" y="1709"/>
                          <a:pt x="3200" y="1709"/>
                        </a:cubicBezTo>
                        <a:cubicBezTo>
                          <a:pt x="3307" y="1709"/>
                          <a:pt x="3402" y="1680"/>
                          <a:pt x="3476" y="1633"/>
                        </a:cubicBezTo>
                        <a:lnTo>
                          <a:pt x="4693" y="2087"/>
                        </a:lnTo>
                        <a:lnTo>
                          <a:pt x="4693" y="2429"/>
                        </a:lnTo>
                        <a:lnTo>
                          <a:pt x="4693" y="2429"/>
                        </a:lnTo>
                        <a:lnTo>
                          <a:pt x="4693" y="4715"/>
                        </a:lnTo>
                        <a:cubicBezTo>
                          <a:pt x="4570" y="4760"/>
                          <a:pt x="4480" y="4877"/>
                          <a:pt x="4480" y="5016"/>
                        </a:cubicBezTo>
                        <a:cubicBezTo>
                          <a:pt x="4480" y="5192"/>
                          <a:pt x="4624" y="5336"/>
                          <a:pt x="4800" y="5336"/>
                        </a:cubicBezTo>
                        <a:cubicBezTo>
                          <a:pt x="4976" y="5336"/>
                          <a:pt x="5120" y="5192"/>
                          <a:pt x="5120" y="5016"/>
                        </a:cubicBezTo>
                        <a:cubicBezTo>
                          <a:pt x="5120" y="4877"/>
                          <a:pt x="5031" y="4760"/>
                          <a:pt x="4907" y="4715"/>
                        </a:cubicBezTo>
                        <a:lnTo>
                          <a:pt x="4907" y="4110"/>
                        </a:lnTo>
                        <a:cubicBezTo>
                          <a:pt x="5213" y="3879"/>
                          <a:pt x="5323" y="3571"/>
                          <a:pt x="5327" y="3557"/>
                        </a:cubicBezTo>
                        <a:cubicBezTo>
                          <a:pt x="5331" y="3546"/>
                          <a:pt x="5333" y="3534"/>
                          <a:pt x="5333" y="3522"/>
                        </a:cubicBezTo>
                        <a:lnTo>
                          <a:pt x="5333" y="2776"/>
                        </a:lnTo>
                        <a:cubicBezTo>
                          <a:pt x="5333" y="2717"/>
                          <a:pt x="5286" y="2669"/>
                          <a:pt x="5227" y="2669"/>
                        </a:cubicBezTo>
                        <a:cubicBezTo>
                          <a:pt x="5168" y="2669"/>
                          <a:pt x="5120" y="2717"/>
                          <a:pt x="5120" y="2776"/>
                        </a:cubicBezTo>
                        <a:lnTo>
                          <a:pt x="5120" y="3503"/>
                        </a:lnTo>
                        <a:cubicBezTo>
                          <a:pt x="5102" y="3548"/>
                          <a:pt x="5037" y="3687"/>
                          <a:pt x="4907" y="3825"/>
                        </a:cubicBezTo>
                        <a:lnTo>
                          <a:pt x="4907" y="2502"/>
                        </a:lnTo>
                        <a:lnTo>
                          <a:pt x="6334" y="1914"/>
                        </a:lnTo>
                        <a:cubicBezTo>
                          <a:pt x="6374" y="1898"/>
                          <a:pt x="6400" y="1859"/>
                          <a:pt x="6400" y="1816"/>
                        </a:cubicBezTo>
                        <a:lnTo>
                          <a:pt x="6400" y="1709"/>
                        </a:lnTo>
                        <a:cubicBezTo>
                          <a:pt x="6400" y="1650"/>
                          <a:pt x="6352" y="1602"/>
                          <a:pt x="6293" y="1602"/>
                        </a:cubicBezTo>
                        <a:close/>
                        <a:moveTo>
                          <a:pt x="3200" y="1496"/>
                        </a:moveTo>
                        <a:cubicBezTo>
                          <a:pt x="3070" y="1496"/>
                          <a:pt x="2987" y="1433"/>
                          <a:pt x="2987" y="1389"/>
                        </a:cubicBezTo>
                        <a:cubicBezTo>
                          <a:pt x="2987" y="1345"/>
                          <a:pt x="3070" y="1282"/>
                          <a:pt x="3200" y="1282"/>
                        </a:cubicBezTo>
                        <a:cubicBezTo>
                          <a:pt x="3330" y="1282"/>
                          <a:pt x="3413" y="1345"/>
                          <a:pt x="3413" y="1389"/>
                        </a:cubicBezTo>
                        <a:cubicBezTo>
                          <a:pt x="3413" y="1433"/>
                          <a:pt x="3330" y="1496"/>
                          <a:pt x="3200" y="1496"/>
                        </a:cubicBezTo>
                        <a:close/>
                        <a:moveTo>
                          <a:pt x="4800" y="5122"/>
                        </a:moveTo>
                        <a:cubicBezTo>
                          <a:pt x="4741" y="5122"/>
                          <a:pt x="4693" y="5074"/>
                          <a:pt x="4693" y="5016"/>
                        </a:cubicBezTo>
                        <a:cubicBezTo>
                          <a:pt x="4693" y="4957"/>
                          <a:pt x="4741" y="4909"/>
                          <a:pt x="4800" y="4909"/>
                        </a:cubicBezTo>
                        <a:cubicBezTo>
                          <a:pt x="4859" y="4909"/>
                          <a:pt x="4907" y="4957"/>
                          <a:pt x="4907" y="5016"/>
                        </a:cubicBezTo>
                        <a:cubicBezTo>
                          <a:pt x="4907" y="5074"/>
                          <a:pt x="4859" y="5122"/>
                          <a:pt x="4800" y="512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5085810" y="5953363"/>
                    <a:ext cx="14605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" h="652" extrusionOk="0">
                        <a:moveTo>
                          <a:pt x="221" y="92"/>
                        </a:moveTo>
                        <a:cubicBezTo>
                          <a:pt x="207" y="35"/>
                          <a:pt x="149" y="0"/>
                          <a:pt x="92" y="15"/>
                        </a:cubicBezTo>
                        <a:cubicBezTo>
                          <a:pt x="35" y="29"/>
                          <a:pt x="0" y="87"/>
                          <a:pt x="15" y="144"/>
                        </a:cubicBezTo>
                        <a:lnTo>
                          <a:pt x="121" y="571"/>
                        </a:lnTo>
                        <a:cubicBezTo>
                          <a:pt x="133" y="619"/>
                          <a:pt x="177" y="652"/>
                          <a:pt x="225" y="652"/>
                        </a:cubicBezTo>
                        <a:cubicBezTo>
                          <a:pt x="233" y="652"/>
                          <a:pt x="242" y="651"/>
                          <a:pt x="250" y="648"/>
                        </a:cubicBezTo>
                        <a:cubicBezTo>
                          <a:pt x="308" y="634"/>
                          <a:pt x="342" y="576"/>
                          <a:pt x="328" y="519"/>
                        </a:cubicBezTo>
                        <a:lnTo>
                          <a:pt x="221" y="9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42" name="Google Shape;142;p2"/>
          <p:cNvGrpSpPr/>
          <p:nvPr/>
        </p:nvGrpSpPr>
        <p:grpSpPr>
          <a:xfrm>
            <a:off x="6213721" y="2467210"/>
            <a:ext cx="1494553" cy="1276355"/>
            <a:chOff x="9256574" y="2445871"/>
            <a:chExt cx="1858663" cy="1587304"/>
          </a:xfrm>
        </p:grpSpPr>
        <p:grpSp>
          <p:nvGrpSpPr>
            <p:cNvPr id="143" name="Google Shape;143;p2"/>
            <p:cNvGrpSpPr/>
            <p:nvPr/>
          </p:nvGrpSpPr>
          <p:grpSpPr>
            <a:xfrm>
              <a:off x="9332449" y="2445871"/>
              <a:ext cx="1701530" cy="1587304"/>
              <a:chOff x="9332449" y="2445871"/>
              <a:chExt cx="1701530" cy="1587304"/>
            </a:xfrm>
          </p:grpSpPr>
          <p:sp>
            <p:nvSpPr>
              <p:cNvPr id="144" name="Google Shape;144;p2"/>
              <p:cNvSpPr/>
              <p:nvPr/>
            </p:nvSpPr>
            <p:spPr>
              <a:xfrm>
                <a:off x="9583345" y="2596147"/>
                <a:ext cx="1077804" cy="1077804"/>
              </a:xfrm>
              <a:prstGeom prst="ellipse">
                <a:avLst/>
              </a:prstGeom>
              <a:solidFill>
                <a:srgbClr val="00B0F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0110819" y="3015468"/>
                <a:ext cx="923160" cy="923160"/>
              </a:xfrm>
              <a:prstGeom prst="ellipse">
                <a:avLst/>
              </a:prstGeom>
              <a:solidFill>
                <a:srgbClr val="00B0F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9332449" y="2445871"/>
                <a:ext cx="700091" cy="700091"/>
              </a:xfrm>
              <a:prstGeom prst="ellipse">
                <a:avLst/>
              </a:prstGeom>
              <a:solidFill>
                <a:srgbClr val="00B0F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9526525" y="3412959"/>
                <a:ext cx="620216" cy="620216"/>
              </a:xfrm>
              <a:prstGeom prst="ellipse">
                <a:avLst/>
              </a:prstGeom>
              <a:solidFill>
                <a:srgbClr val="00B0F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0374136" y="2507881"/>
                <a:ext cx="574027" cy="574027"/>
              </a:xfrm>
              <a:prstGeom prst="ellipse">
                <a:avLst/>
              </a:prstGeom>
              <a:solidFill>
                <a:srgbClr val="00B0F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2"/>
            <p:cNvSpPr txBox="1"/>
            <p:nvPr/>
          </p:nvSpPr>
          <p:spPr>
            <a:xfrm>
              <a:off x="9438183" y="3569178"/>
              <a:ext cx="796905" cy="24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Excel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9256574" y="2551402"/>
              <a:ext cx="699943" cy="24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10346055" y="2557940"/>
              <a:ext cx="677983" cy="24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Statistics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 txBox="1"/>
            <p:nvPr/>
          </p:nvSpPr>
          <p:spPr>
            <a:xfrm>
              <a:off x="9703186" y="2950381"/>
              <a:ext cx="838117" cy="24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10280964" y="3378206"/>
              <a:ext cx="834273" cy="24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-US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Pandas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2"/>
          <p:cNvGrpSpPr/>
          <p:nvPr/>
        </p:nvGrpSpPr>
        <p:grpSpPr>
          <a:xfrm>
            <a:off x="5992085" y="1780401"/>
            <a:ext cx="1814795" cy="463727"/>
            <a:chOff x="8733915" y="1913174"/>
            <a:chExt cx="2256924" cy="576702"/>
          </a:xfrm>
        </p:grpSpPr>
        <p:sp>
          <p:nvSpPr>
            <p:cNvPr id="155" name="Google Shape;155;p2"/>
            <p:cNvSpPr txBox="1"/>
            <p:nvPr/>
          </p:nvSpPr>
          <p:spPr>
            <a:xfrm>
              <a:off x="9379275" y="1992290"/>
              <a:ext cx="1525120" cy="49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8733915" y="1913174"/>
              <a:ext cx="2256924" cy="556074"/>
              <a:chOff x="8464011" y="1821239"/>
              <a:chExt cx="2256924" cy="556074"/>
            </a:xfrm>
          </p:grpSpPr>
          <p:cxnSp>
            <p:nvCxnSpPr>
              <p:cNvPr id="157" name="Google Shape;157;p2"/>
              <p:cNvCxnSpPr/>
              <p:nvPr/>
            </p:nvCxnSpPr>
            <p:spPr>
              <a:xfrm>
                <a:off x="8983575" y="2377313"/>
                <a:ext cx="173736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58" name="Google Shape;158;p2"/>
              <p:cNvGrpSpPr/>
              <p:nvPr/>
            </p:nvGrpSpPr>
            <p:grpSpPr>
              <a:xfrm>
                <a:off x="8464011" y="1821239"/>
                <a:ext cx="505728" cy="505728"/>
                <a:chOff x="8390843" y="1748071"/>
                <a:chExt cx="652064" cy="652064"/>
              </a:xfrm>
            </p:grpSpPr>
            <p:sp>
              <p:nvSpPr>
                <p:cNvPr id="159" name="Google Shape;159;p2"/>
                <p:cNvSpPr/>
                <p:nvPr/>
              </p:nvSpPr>
              <p:spPr>
                <a:xfrm>
                  <a:off x="8390843" y="1748071"/>
                  <a:ext cx="652064" cy="65206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 rot="-10573167">
                  <a:off x="8537871" y="1894764"/>
                  <a:ext cx="358008" cy="35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9935" h="10790084" extrusionOk="0">
                      <a:moveTo>
                        <a:pt x="3124430" y="10784582"/>
                      </a:moveTo>
                      <a:cubicBezTo>
                        <a:pt x="2953178" y="10795898"/>
                        <a:pt x="2784834" y="10789593"/>
                        <a:pt x="2621169" y="10767220"/>
                      </a:cubicBezTo>
                      <a:lnTo>
                        <a:pt x="2383507" y="10722573"/>
                      </a:lnTo>
                      <a:lnTo>
                        <a:pt x="3532037" y="9491082"/>
                      </a:lnTo>
                      <a:lnTo>
                        <a:pt x="3401694" y="7959805"/>
                      </a:lnTo>
                      <a:lnTo>
                        <a:pt x="1987591" y="7700206"/>
                      </a:lnTo>
                      <a:cubicBezTo>
                        <a:pt x="1594254" y="8110737"/>
                        <a:pt x="1174173" y="8543170"/>
                        <a:pt x="747407" y="8981079"/>
                      </a:cubicBezTo>
                      <a:lnTo>
                        <a:pt x="613823" y="9118055"/>
                      </a:lnTo>
                      <a:lnTo>
                        <a:pt x="563330" y="8964484"/>
                      </a:lnTo>
                      <a:cubicBezTo>
                        <a:pt x="519615" y="8805186"/>
                        <a:pt x="491214" y="8639134"/>
                        <a:pt x="479898" y="8467883"/>
                      </a:cubicBezTo>
                      <a:cubicBezTo>
                        <a:pt x="389369" y="7097877"/>
                        <a:pt x="1426590" y="5913881"/>
                        <a:pt x="2796597" y="5823352"/>
                      </a:cubicBezTo>
                      <a:cubicBezTo>
                        <a:pt x="3139098" y="5800720"/>
                        <a:pt x="3469974" y="5848572"/>
                        <a:pt x="3775046" y="5954487"/>
                      </a:cubicBezTo>
                      <a:lnTo>
                        <a:pt x="3942810" y="6022067"/>
                      </a:lnTo>
                      <a:lnTo>
                        <a:pt x="4545618" y="5391929"/>
                      </a:lnTo>
                      <a:lnTo>
                        <a:pt x="3178637" y="4216902"/>
                      </a:lnTo>
                      <a:lnTo>
                        <a:pt x="2961579" y="4479415"/>
                      </a:lnTo>
                      <a:cubicBezTo>
                        <a:pt x="2890128" y="4565828"/>
                        <a:pt x="2790418" y="4615100"/>
                        <a:pt x="2686965" y="4624905"/>
                      </a:cubicBezTo>
                      <a:cubicBezTo>
                        <a:pt x="2583511" y="4634709"/>
                        <a:pt x="2476320" y="4605050"/>
                        <a:pt x="2389906" y="4533600"/>
                      </a:cubicBezTo>
                      <a:lnTo>
                        <a:pt x="2258910" y="4425287"/>
                      </a:lnTo>
                      <a:cubicBezTo>
                        <a:pt x="2107687" y="4300248"/>
                        <a:pt x="2070211" y="4088658"/>
                        <a:pt x="2158937" y="3921936"/>
                      </a:cubicBezTo>
                      <a:lnTo>
                        <a:pt x="2203746" y="3855073"/>
                      </a:lnTo>
                      <a:lnTo>
                        <a:pt x="99346" y="1890643"/>
                      </a:lnTo>
                      <a:cubicBezTo>
                        <a:pt x="-26929" y="1772767"/>
                        <a:pt x="-33738" y="1574845"/>
                        <a:pt x="84138" y="1448570"/>
                      </a:cubicBezTo>
                      <a:lnTo>
                        <a:pt x="937843" y="534036"/>
                      </a:lnTo>
                      <a:cubicBezTo>
                        <a:pt x="1055719" y="407761"/>
                        <a:pt x="1253642" y="400952"/>
                        <a:pt x="1379917" y="518828"/>
                      </a:cubicBezTo>
                      <a:lnTo>
                        <a:pt x="3401942" y="2406363"/>
                      </a:lnTo>
                      <a:lnTo>
                        <a:pt x="3457372" y="2351592"/>
                      </a:lnTo>
                      <a:cubicBezTo>
                        <a:pt x="3604456" y="2233123"/>
                        <a:pt x="3819318" y="2230179"/>
                        <a:pt x="3970540" y="2355216"/>
                      </a:cubicBezTo>
                      <a:lnTo>
                        <a:pt x="4101537" y="2463531"/>
                      </a:lnTo>
                      <a:cubicBezTo>
                        <a:pt x="4274362" y="2606431"/>
                        <a:pt x="4298622" y="2862378"/>
                        <a:pt x="4155722" y="3035203"/>
                      </a:cubicBezTo>
                      <a:lnTo>
                        <a:pt x="3880487" y="3368076"/>
                      </a:lnTo>
                      <a:lnTo>
                        <a:pt x="5299575" y="4603790"/>
                      </a:lnTo>
                      <a:lnTo>
                        <a:pt x="6062602" y="3806170"/>
                      </a:lnTo>
                      <a:lnTo>
                        <a:pt x="5980492" y="3671012"/>
                      </a:lnTo>
                      <a:cubicBezTo>
                        <a:pt x="5789136" y="3318759"/>
                        <a:pt x="5680442" y="2915086"/>
                        <a:pt x="5680442" y="2486025"/>
                      </a:cubicBezTo>
                      <a:cubicBezTo>
                        <a:pt x="5680442" y="1113031"/>
                        <a:pt x="6793473" y="0"/>
                        <a:pt x="8166468" y="0"/>
                      </a:cubicBezTo>
                      <a:cubicBezTo>
                        <a:pt x="8338092" y="0"/>
                        <a:pt x="8505654" y="17391"/>
                        <a:pt x="8667488" y="50507"/>
                      </a:cubicBezTo>
                      <a:lnTo>
                        <a:pt x="8901689" y="110727"/>
                      </a:lnTo>
                      <a:lnTo>
                        <a:pt x="7674461" y="1263810"/>
                      </a:lnTo>
                      <a:lnTo>
                        <a:pt x="7703554" y="2800349"/>
                      </a:lnTo>
                      <a:lnTo>
                        <a:pt x="9097463" y="3152622"/>
                      </a:lnTo>
                      <a:lnTo>
                        <a:pt x="10419403" y="1956308"/>
                      </a:lnTo>
                      <a:lnTo>
                        <a:pt x="10561728" y="1828438"/>
                      </a:lnTo>
                      <a:lnTo>
                        <a:pt x="10601985" y="1985004"/>
                      </a:lnTo>
                      <a:cubicBezTo>
                        <a:pt x="10635101" y="2146838"/>
                        <a:pt x="10652492" y="2314401"/>
                        <a:pt x="10652492" y="2486025"/>
                      </a:cubicBezTo>
                      <a:cubicBezTo>
                        <a:pt x="10652493" y="3773207"/>
                        <a:pt x="9674242" y="4831906"/>
                        <a:pt x="8420649" y="4959215"/>
                      </a:cubicBezTo>
                      <a:cubicBezTo>
                        <a:pt x="8337076" y="4967702"/>
                        <a:pt x="8252279" y="4972050"/>
                        <a:pt x="8166469" y="4972050"/>
                      </a:cubicBezTo>
                      <a:cubicBezTo>
                        <a:pt x="7909031" y="4972050"/>
                        <a:pt x="7660734" y="4932920"/>
                        <a:pt x="7427200" y="4860283"/>
                      </a:cubicBezTo>
                      <a:lnTo>
                        <a:pt x="7251224" y="4795876"/>
                      </a:lnTo>
                      <a:lnTo>
                        <a:pt x="6464544" y="5618223"/>
                      </a:lnTo>
                      <a:lnTo>
                        <a:pt x="8674119" y="7542279"/>
                      </a:lnTo>
                      <a:cubicBezTo>
                        <a:pt x="9908187" y="8171073"/>
                        <a:pt x="10374294" y="8879249"/>
                        <a:pt x="10769935" y="9821181"/>
                      </a:cubicBezTo>
                      <a:lnTo>
                        <a:pt x="10367989" y="10239118"/>
                      </a:lnTo>
                      <a:cubicBezTo>
                        <a:pt x="9519786" y="10024316"/>
                        <a:pt x="8420491" y="9347616"/>
                        <a:pt x="7988373" y="8351245"/>
                      </a:cubicBezTo>
                      <a:lnTo>
                        <a:pt x="5717438" y="6399200"/>
                      </a:lnTo>
                      <a:lnTo>
                        <a:pt x="5101021" y="7043564"/>
                      </a:lnTo>
                      <a:lnTo>
                        <a:pt x="5182386" y="7187364"/>
                      </a:lnTo>
                      <a:cubicBezTo>
                        <a:pt x="5327522" y="7475846"/>
                        <a:pt x="5418496" y="7797550"/>
                        <a:pt x="5441129" y="8140052"/>
                      </a:cubicBezTo>
                      <a:cubicBezTo>
                        <a:pt x="5531657" y="9510057"/>
                        <a:pt x="4494436" y="10694053"/>
                        <a:pt x="3124430" y="10784582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61" name="Google Shape;161;p2"/>
          <p:cNvGrpSpPr/>
          <p:nvPr/>
        </p:nvGrpSpPr>
        <p:grpSpPr>
          <a:xfrm>
            <a:off x="8300583" y="4189843"/>
            <a:ext cx="2255959" cy="502372"/>
            <a:chOff x="8733915" y="4251483"/>
            <a:chExt cx="2805564" cy="624762"/>
          </a:xfrm>
        </p:grpSpPr>
        <p:sp>
          <p:nvSpPr>
            <p:cNvPr id="162" name="Google Shape;162;p2"/>
            <p:cNvSpPr txBox="1"/>
            <p:nvPr/>
          </p:nvSpPr>
          <p:spPr>
            <a:xfrm>
              <a:off x="9379275" y="4368858"/>
              <a:ext cx="2084186" cy="497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Languages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2"/>
            <p:cNvGrpSpPr/>
            <p:nvPr/>
          </p:nvGrpSpPr>
          <p:grpSpPr>
            <a:xfrm>
              <a:off x="8733915" y="4251483"/>
              <a:ext cx="2805564" cy="624762"/>
              <a:chOff x="8387063" y="4251483"/>
              <a:chExt cx="2805564" cy="624762"/>
            </a:xfrm>
          </p:grpSpPr>
          <p:cxnSp>
            <p:nvCxnSpPr>
              <p:cNvPr id="164" name="Google Shape;164;p2"/>
              <p:cNvCxnSpPr/>
              <p:nvPr/>
            </p:nvCxnSpPr>
            <p:spPr>
              <a:xfrm>
                <a:off x="8906627" y="4876245"/>
                <a:ext cx="228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5" name="Google Shape;165;p2"/>
              <p:cNvGrpSpPr/>
              <p:nvPr/>
            </p:nvGrpSpPr>
            <p:grpSpPr>
              <a:xfrm>
                <a:off x="8387063" y="4251483"/>
                <a:ext cx="505728" cy="505728"/>
                <a:chOff x="8387063" y="4251483"/>
                <a:chExt cx="505728" cy="505728"/>
              </a:xfrm>
            </p:grpSpPr>
            <p:sp>
              <p:nvSpPr>
                <p:cNvPr id="166" name="Google Shape;166;p2"/>
                <p:cNvSpPr/>
                <p:nvPr/>
              </p:nvSpPr>
              <p:spPr>
                <a:xfrm>
                  <a:off x="8387063" y="4251483"/>
                  <a:ext cx="505728" cy="50572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8480613" y="4350055"/>
                  <a:ext cx="318628" cy="308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055" h="1297809" extrusionOk="0">
                      <a:moveTo>
                        <a:pt x="965229" y="441348"/>
                      </a:moveTo>
                      <a:cubicBezTo>
                        <a:pt x="909117" y="441348"/>
                        <a:pt x="863629" y="486836"/>
                        <a:pt x="863629" y="542948"/>
                      </a:cubicBezTo>
                      <a:cubicBezTo>
                        <a:pt x="863629" y="599060"/>
                        <a:pt x="909117" y="644548"/>
                        <a:pt x="965229" y="644548"/>
                      </a:cubicBezTo>
                      <a:cubicBezTo>
                        <a:pt x="1021341" y="644548"/>
                        <a:pt x="1066829" y="599060"/>
                        <a:pt x="1066829" y="542948"/>
                      </a:cubicBezTo>
                      <a:cubicBezTo>
                        <a:pt x="1066829" y="486836"/>
                        <a:pt x="1021341" y="441348"/>
                        <a:pt x="965229" y="441348"/>
                      </a:cubicBezTo>
                      <a:close/>
                      <a:moveTo>
                        <a:pt x="669954" y="441348"/>
                      </a:moveTo>
                      <a:cubicBezTo>
                        <a:pt x="613842" y="441348"/>
                        <a:pt x="568354" y="486836"/>
                        <a:pt x="568354" y="542948"/>
                      </a:cubicBezTo>
                      <a:cubicBezTo>
                        <a:pt x="568354" y="599060"/>
                        <a:pt x="613842" y="644548"/>
                        <a:pt x="669954" y="644548"/>
                      </a:cubicBezTo>
                      <a:cubicBezTo>
                        <a:pt x="726066" y="644548"/>
                        <a:pt x="771554" y="599060"/>
                        <a:pt x="771554" y="542948"/>
                      </a:cubicBezTo>
                      <a:cubicBezTo>
                        <a:pt x="771554" y="486836"/>
                        <a:pt x="726066" y="441348"/>
                        <a:pt x="669954" y="441348"/>
                      </a:cubicBezTo>
                      <a:close/>
                      <a:moveTo>
                        <a:pt x="374679" y="441348"/>
                      </a:moveTo>
                      <a:cubicBezTo>
                        <a:pt x="318567" y="441348"/>
                        <a:pt x="273079" y="486836"/>
                        <a:pt x="273079" y="542948"/>
                      </a:cubicBezTo>
                      <a:cubicBezTo>
                        <a:pt x="273079" y="599060"/>
                        <a:pt x="318567" y="644548"/>
                        <a:pt x="374679" y="644548"/>
                      </a:cubicBezTo>
                      <a:cubicBezTo>
                        <a:pt x="430791" y="644548"/>
                        <a:pt x="476279" y="599060"/>
                        <a:pt x="476279" y="542948"/>
                      </a:cubicBezTo>
                      <a:cubicBezTo>
                        <a:pt x="476279" y="486836"/>
                        <a:pt x="430791" y="441348"/>
                        <a:pt x="374679" y="441348"/>
                      </a:cubicBezTo>
                      <a:close/>
                      <a:moveTo>
                        <a:pt x="638043" y="624"/>
                      </a:moveTo>
                      <a:cubicBezTo>
                        <a:pt x="743308" y="-3471"/>
                        <a:pt x="850597" y="12515"/>
                        <a:pt x="950944" y="50089"/>
                      </a:cubicBezTo>
                      <a:cubicBezTo>
                        <a:pt x="1301069" y="181194"/>
                        <a:pt x="1442626" y="524212"/>
                        <a:pt x="1260272" y="799643"/>
                      </a:cubicBezTo>
                      <a:cubicBezTo>
                        <a:pt x="1114933" y="1019166"/>
                        <a:pt x="803896" y="1130357"/>
                        <a:pt x="505859" y="1069334"/>
                      </a:cubicBezTo>
                      <a:lnTo>
                        <a:pt x="232078" y="1297809"/>
                      </a:lnTo>
                      <a:lnTo>
                        <a:pt x="274494" y="981187"/>
                      </a:lnTo>
                      <a:cubicBezTo>
                        <a:pt x="-44886" y="791897"/>
                        <a:pt x="-93332" y="420703"/>
                        <a:pt x="170119" y="181454"/>
                      </a:cubicBezTo>
                      <a:cubicBezTo>
                        <a:pt x="292787" y="70055"/>
                        <a:pt x="462602" y="7450"/>
                        <a:pt x="638043" y="6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8" name="Google Shape;168;p2"/>
          <p:cNvGrpSpPr/>
          <p:nvPr/>
        </p:nvGrpSpPr>
        <p:grpSpPr>
          <a:xfrm>
            <a:off x="8409105" y="4834718"/>
            <a:ext cx="2160455" cy="1202312"/>
            <a:chOff x="6856546" y="5065340"/>
            <a:chExt cx="2160454" cy="1202311"/>
          </a:xfrm>
        </p:grpSpPr>
        <p:grpSp>
          <p:nvGrpSpPr>
            <p:cNvPr id="169" name="Google Shape;169;p2"/>
            <p:cNvGrpSpPr/>
            <p:nvPr/>
          </p:nvGrpSpPr>
          <p:grpSpPr>
            <a:xfrm>
              <a:off x="6856546" y="5065340"/>
              <a:ext cx="2160454" cy="307777"/>
              <a:chOff x="6856546" y="5065340"/>
              <a:chExt cx="2160454" cy="307777"/>
            </a:xfrm>
          </p:grpSpPr>
          <p:sp>
            <p:nvSpPr>
              <p:cNvPr id="170" name="Google Shape;170;p2"/>
              <p:cNvSpPr txBox="1"/>
              <p:nvPr/>
            </p:nvSpPr>
            <p:spPr>
              <a:xfrm>
                <a:off x="7007962" y="5065340"/>
                <a:ext cx="8025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English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1" name="Google Shape;171;p2"/>
              <p:cNvGrpSpPr/>
              <p:nvPr/>
            </p:nvGrpSpPr>
            <p:grpSpPr>
              <a:xfrm>
                <a:off x="6856546" y="5138747"/>
                <a:ext cx="160963" cy="160963"/>
                <a:chOff x="7043126" y="4625111"/>
                <a:chExt cx="476862" cy="476862"/>
              </a:xfrm>
            </p:grpSpPr>
            <p:sp>
              <p:nvSpPr>
                <p:cNvPr id="172" name="Google Shape;172;p2"/>
                <p:cNvSpPr/>
                <p:nvPr/>
              </p:nvSpPr>
              <p:spPr>
                <a:xfrm>
                  <a:off x="7118784" y="4708984"/>
                  <a:ext cx="325546" cy="309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 extrusionOk="0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7043126" y="4625111"/>
                  <a:ext cx="476862" cy="476862"/>
                </a:xfrm>
                <a:prstGeom prst="ellipse">
                  <a:avLst/>
                </a:prstGeom>
                <a:noFill/>
                <a:ln w="15875" cap="flat" cmpd="sng">
                  <a:solidFill>
                    <a:srgbClr val="3F3F3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4" name="Google Shape;174;p2"/>
              <p:cNvGrpSpPr/>
              <p:nvPr/>
            </p:nvGrpSpPr>
            <p:grpSpPr>
              <a:xfrm>
                <a:off x="7797441" y="5160677"/>
                <a:ext cx="1219559" cy="112676"/>
                <a:chOff x="2749719" y="4766344"/>
                <a:chExt cx="3033991" cy="812886"/>
              </a:xfrm>
            </p:grpSpPr>
            <p:sp>
              <p:nvSpPr>
                <p:cNvPr id="175" name="Google Shape;175;p2"/>
                <p:cNvSpPr/>
                <p:nvPr/>
              </p:nvSpPr>
              <p:spPr>
                <a:xfrm flipH="1">
                  <a:off x="3287557" y="4798282"/>
                  <a:ext cx="2496153" cy="780948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 flipH="1">
                  <a:off x="2749719" y="4766344"/>
                  <a:ext cx="2582316" cy="69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439" h="203614" extrusionOk="0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009439" y="0"/>
                      </a:lnTo>
                      <a:lnTo>
                        <a:pt x="20094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2"/>
            <p:cNvGrpSpPr/>
            <p:nvPr/>
          </p:nvGrpSpPr>
          <p:grpSpPr>
            <a:xfrm>
              <a:off x="6856546" y="5512607"/>
              <a:ext cx="2160454" cy="307777"/>
              <a:chOff x="6856546" y="5438786"/>
              <a:chExt cx="2160454" cy="307777"/>
            </a:xfrm>
          </p:grpSpPr>
          <p:grpSp>
            <p:nvGrpSpPr>
              <p:cNvPr id="178" name="Google Shape;178;p2"/>
              <p:cNvGrpSpPr/>
              <p:nvPr/>
            </p:nvGrpSpPr>
            <p:grpSpPr>
              <a:xfrm>
                <a:off x="6856546" y="5512193"/>
                <a:ext cx="160963" cy="160963"/>
                <a:chOff x="7043126" y="4625111"/>
                <a:chExt cx="476862" cy="476862"/>
              </a:xfrm>
            </p:grpSpPr>
            <p:sp>
              <p:nvSpPr>
                <p:cNvPr id="179" name="Google Shape;179;p2"/>
                <p:cNvSpPr/>
                <p:nvPr/>
              </p:nvSpPr>
              <p:spPr>
                <a:xfrm>
                  <a:off x="7118784" y="4708984"/>
                  <a:ext cx="325546" cy="309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 extrusionOk="0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7043126" y="4625111"/>
                  <a:ext cx="476862" cy="476862"/>
                </a:xfrm>
                <a:prstGeom prst="ellipse">
                  <a:avLst/>
                </a:prstGeom>
                <a:noFill/>
                <a:ln w="15875" cap="flat" cmpd="sng">
                  <a:solidFill>
                    <a:srgbClr val="3F3F3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1" name="Google Shape;181;p2"/>
              <p:cNvSpPr txBox="1"/>
              <p:nvPr/>
            </p:nvSpPr>
            <p:spPr>
              <a:xfrm>
                <a:off x="7007961" y="5438786"/>
                <a:ext cx="8803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Gujarati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" name="Google Shape;182;p2"/>
              <p:cNvGrpSpPr/>
              <p:nvPr/>
            </p:nvGrpSpPr>
            <p:grpSpPr>
              <a:xfrm>
                <a:off x="7797442" y="5534123"/>
                <a:ext cx="1219558" cy="117102"/>
                <a:chOff x="2749721" y="4766344"/>
                <a:chExt cx="3033989" cy="844817"/>
              </a:xfrm>
            </p:grpSpPr>
            <p:sp>
              <p:nvSpPr>
                <p:cNvPr id="183" name="Google Shape;183;p2"/>
                <p:cNvSpPr/>
                <p:nvPr/>
              </p:nvSpPr>
              <p:spPr>
                <a:xfrm flipH="1">
                  <a:off x="3287557" y="4798282"/>
                  <a:ext cx="2496153" cy="780948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 flipH="1">
                  <a:off x="2749721" y="4766344"/>
                  <a:ext cx="2582321" cy="844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1171" h="203614" extrusionOk="0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941171" y="0"/>
                      </a:lnTo>
                      <a:lnTo>
                        <a:pt x="2941171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5" name="Google Shape;185;p2"/>
            <p:cNvGrpSpPr/>
            <p:nvPr/>
          </p:nvGrpSpPr>
          <p:grpSpPr>
            <a:xfrm>
              <a:off x="6856546" y="5959874"/>
              <a:ext cx="2160454" cy="307777"/>
              <a:chOff x="6856546" y="5812233"/>
              <a:chExt cx="2160454" cy="307777"/>
            </a:xfrm>
          </p:grpSpPr>
          <p:sp>
            <p:nvSpPr>
              <p:cNvPr id="186" name="Google Shape;186;p2"/>
              <p:cNvSpPr txBox="1"/>
              <p:nvPr/>
            </p:nvSpPr>
            <p:spPr>
              <a:xfrm>
                <a:off x="7007961" y="5812233"/>
                <a:ext cx="88894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Hindi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7" name="Google Shape;187;p2"/>
              <p:cNvGrpSpPr/>
              <p:nvPr/>
            </p:nvGrpSpPr>
            <p:grpSpPr>
              <a:xfrm>
                <a:off x="6856546" y="5885640"/>
                <a:ext cx="160963" cy="160963"/>
                <a:chOff x="7043126" y="4625111"/>
                <a:chExt cx="476862" cy="476862"/>
              </a:xfrm>
            </p:grpSpPr>
            <p:sp>
              <p:nvSpPr>
                <p:cNvPr id="188" name="Google Shape;188;p2"/>
                <p:cNvSpPr/>
                <p:nvPr/>
              </p:nvSpPr>
              <p:spPr>
                <a:xfrm>
                  <a:off x="7118784" y="4708984"/>
                  <a:ext cx="325546" cy="309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 extrusionOk="0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7043126" y="4625111"/>
                  <a:ext cx="476862" cy="476862"/>
                </a:xfrm>
                <a:prstGeom prst="ellipse">
                  <a:avLst/>
                </a:prstGeom>
                <a:noFill/>
                <a:ln w="15875" cap="flat" cmpd="sng">
                  <a:solidFill>
                    <a:srgbClr val="3F3F3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" name="Google Shape;190;p2"/>
              <p:cNvGrpSpPr/>
              <p:nvPr/>
            </p:nvGrpSpPr>
            <p:grpSpPr>
              <a:xfrm>
                <a:off x="7797440" y="5911997"/>
                <a:ext cx="1219560" cy="112674"/>
                <a:chOff x="2749717" y="4798282"/>
                <a:chExt cx="3033993" cy="812872"/>
              </a:xfrm>
            </p:grpSpPr>
            <p:sp>
              <p:nvSpPr>
                <p:cNvPr id="191" name="Google Shape;191;p2"/>
                <p:cNvSpPr/>
                <p:nvPr/>
              </p:nvSpPr>
              <p:spPr>
                <a:xfrm flipH="1">
                  <a:off x="3287557" y="4798282"/>
                  <a:ext cx="2496153" cy="780948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 flipH="1">
                  <a:off x="2749717" y="4812372"/>
                  <a:ext cx="2839352" cy="798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939" h="203614" extrusionOk="0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1691939" y="0"/>
                      </a:lnTo>
                      <a:lnTo>
                        <a:pt x="16919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193" name="Google Shape;193;p2"/>
          <p:cNvCxnSpPr/>
          <p:nvPr/>
        </p:nvCxnSpPr>
        <p:spPr>
          <a:xfrm rot="5400000">
            <a:off x="4711282" y="5418187"/>
            <a:ext cx="2347039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94" name="Google Shape;194;p2"/>
          <p:cNvCxnSpPr/>
          <p:nvPr/>
        </p:nvCxnSpPr>
        <p:spPr>
          <a:xfrm rot="5400000">
            <a:off x="4812683" y="2955789"/>
            <a:ext cx="2144235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95" name="Google Shape;195;p2"/>
          <p:cNvGrpSpPr/>
          <p:nvPr/>
        </p:nvGrpSpPr>
        <p:grpSpPr>
          <a:xfrm>
            <a:off x="8376637" y="2428853"/>
            <a:ext cx="2697989" cy="1347971"/>
            <a:chOff x="6852636" y="2505051"/>
            <a:chExt cx="2697988" cy="1347971"/>
          </a:xfrm>
        </p:grpSpPr>
        <p:grpSp>
          <p:nvGrpSpPr>
            <p:cNvPr id="196" name="Google Shape;196;p2"/>
            <p:cNvGrpSpPr/>
            <p:nvPr/>
          </p:nvGrpSpPr>
          <p:grpSpPr>
            <a:xfrm>
              <a:off x="6852636" y="2505051"/>
              <a:ext cx="2697988" cy="407042"/>
              <a:chOff x="9340310" y="2268821"/>
              <a:chExt cx="3355279" cy="506207"/>
            </a:xfrm>
          </p:grpSpPr>
          <p:sp>
            <p:nvSpPr>
              <p:cNvPr id="197" name="Google Shape;197;p2"/>
              <p:cNvSpPr txBox="1"/>
              <p:nvPr/>
            </p:nvSpPr>
            <p:spPr>
              <a:xfrm>
                <a:off x="9814988" y="2268821"/>
                <a:ext cx="2880600" cy="4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Pune, Maharashtra</a:t>
                </a:r>
                <a:endParaRPr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3278175">
                <a:off x="9408420" y="2367161"/>
                <a:ext cx="338455" cy="341866"/>
              </a:xfrm>
              <a:custGeom>
                <a:avLst/>
                <a:gdLst/>
                <a:ahLst/>
                <a:cxnLst/>
                <a:rect l="l" t="t" r="r" b="b"/>
                <a:pathLst>
                  <a:path w="349823" h="369596" extrusionOk="0">
                    <a:moveTo>
                      <a:pt x="70945" y="118819"/>
                    </a:moveTo>
                    <a:lnTo>
                      <a:pt x="217428" y="69154"/>
                    </a:lnTo>
                    <a:lnTo>
                      <a:pt x="349823" y="165490"/>
                    </a:lnTo>
                    <a:lnTo>
                      <a:pt x="305566" y="227849"/>
                    </a:lnTo>
                    <a:lnTo>
                      <a:pt x="205429" y="156781"/>
                    </a:lnTo>
                    <a:lnTo>
                      <a:pt x="150207" y="234591"/>
                    </a:lnTo>
                    <a:lnTo>
                      <a:pt x="250343" y="305658"/>
                    </a:lnTo>
                    <a:lnTo>
                      <a:pt x="204966" y="369596"/>
                    </a:lnTo>
                    <a:lnTo>
                      <a:pt x="71451" y="274839"/>
                    </a:lnTo>
                    <a:cubicBezTo>
                      <a:pt x="69225" y="219678"/>
                      <a:pt x="71584" y="159968"/>
                      <a:pt x="70945" y="118819"/>
                    </a:cubicBezTo>
                    <a:close/>
                    <a:moveTo>
                      <a:pt x="3658" y="79075"/>
                    </a:moveTo>
                    <a:cubicBezTo>
                      <a:pt x="6676" y="73617"/>
                      <a:pt x="12264" y="69023"/>
                      <a:pt x="22729" y="64914"/>
                    </a:cubicBezTo>
                    <a:lnTo>
                      <a:pt x="196032" y="1449"/>
                    </a:lnTo>
                    <a:cubicBezTo>
                      <a:pt x="208296" y="-3043"/>
                      <a:pt x="221877" y="3258"/>
                      <a:pt x="226368" y="15521"/>
                    </a:cubicBezTo>
                    <a:cubicBezTo>
                      <a:pt x="230858" y="27784"/>
                      <a:pt x="224558" y="41365"/>
                      <a:pt x="212295" y="45856"/>
                    </a:cubicBezTo>
                    <a:lnTo>
                      <a:pt x="47316" y="106273"/>
                    </a:lnTo>
                    <a:lnTo>
                      <a:pt x="47316" y="289373"/>
                    </a:lnTo>
                    <a:cubicBezTo>
                      <a:pt x="47316" y="302432"/>
                      <a:pt x="36729" y="313019"/>
                      <a:pt x="23670" y="313019"/>
                    </a:cubicBezTo>
                    <a:cubicBezTo>
                      <a:pt x="10611" y="313019"/>
                      <a:pt x="24" y="302432"/>
                      <a:pt x="25" y="289373"/>
                    </a:cubicBezTo>
                    <a:lnTo>
                      <a:pt x="24" y="98459"/>
                    </a:lnTo>
                    <a:cubicBezTo>
                      <a:pt x="16" y="98446"/>
                      <a:pt x="8" y="98433"/>
                      <a:pt x="0" y="98419"/>
                    </a:cubicBezTo>
                    <a:cubicBezTo>
                      <a:pt x="190" y="90855"/>
                      <a:pt x="639" y="84533"/>
                      <a:pt x="3658" y="7907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6924127" y="3021269"/>
              <a:ext cx="2043193" cy="339428"/>
              <a:chOff x="9429215" y="2772370"/>
              <a:chExt cx="2540961" cy="422121"/>
            </a:xfrm>
          </p:grpSpPr>
          <p:sp>
            <p:nvSpPr>
              <p:cNvPr id="200" name="Google Shape;200;p2"/>
              <p:cNvSpPr/>
              <p:nvPr/>
            </p:nvSpPr>
            <p:spPr>
              <a:xfrm>
                <a:off x="9814985" y="2772370"/>
                <a:ext cx="2155191" cy="382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+8141240925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9429215" y="2843993"/>
                <a:ext cx="316109" cy="350498"/>
              </a:xfrm>
              <a:custGeom>
                <a:avLst/>
                <a:gdLst/>
                <a:ahLst/>
                <a:cxnLst/>
                <a:rect l="l" t="t" r="r" b="b"/>
                <a:pathLst>
                  <a:path w="2839113" h="2779288" extrusionOk="0">
                    <a:moveTo>
                      <a:pt x="634951" y="0"/>
                    </a:moveTo>
                    <a:lnTo>
                      <a:pt x="1172526" y="727041"/>
                    </a:lnTo>
                    <a:cubicBezTo>
                      <a:pt x="1061475" y="975770"/>
                      <a:pt x="874225" y="1005423"/>
                      <a:pt x="696499" y="987452"/>
                    </a:cubicBezTo>
                    <a:cubicBezTo>
                      <a:pt x="251073" y="1846230"/>
                      <a:pt x="1559023" y="2431995"/>
                      <a:pt x="1804804" y="2170143"/>
                    </a:cubicBezTo>
                    <a:cubicBezTo>
                      <a:pt x="1811009" y="1988316"/>
                      <a:pt x="1835290" y="1864195"/>
                      <a:pt x="2030889" y="1788252"/>
                    </a:cubicBezTo>
                    <a:lnTo>
                      <a:pt x="2814364" y="2141835"/>
                    </a:lnTo>
                    <a:cubicBezTo>
                      <a:pt x="2940357" y="2610284"/>
                      <a:pt x="2558789" y="2740386"/>
                      <a:pt x="2268388" y="2700921"/>
                    </a:cubicBezTo>
                    <a:cubicBezTo>
                      <a:pt x="1034091" y="3148684"/>
                      <a:pt x="-543194" y="1577028"/>
                      <a:pt x="184434" y="538873"/>
                    </a:cubicBezTo>
                    <a:cubicBezTo>
                      <a:pt x="195816" y="545508"/>
                      <a:pt x="49512" y="10994"/>
                      <a:pt x="634951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" name="Google Shape;202;p2"/>
            <p:cNvGrpSpPr/>
            <p:nvPr/>
          </p:nvGrpSpPr>
          <p:grpSpPr>
            <a:xfrm>
              <a:off x="6924127" y="3537481"/>
              <a:ext cx="2626497" cy="315541"/>
              <a:chOff x="9429215" y="3260786"/>
              <a:chExt cx="3266371" cy="392414"/>
            </a:xfrm>
          </p:grpSpPr>
          <p:sp>
            <p:nvSpPr>
              <p:cNvPr id="203" name="Google Shape;203;p2"/>
              <p:cNvSpPr/>
              <p:nvPr/>
            </p:nvSpPr>
            <p:spPr>
              <a:xfrm>
                <a:off x="9814986" y="3260786"/>
                <a:ext cx="2880600" cy="3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5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sgkjadav@gmail.com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9429215" y="3293171"/>
                <a:ext cx="338834" cy="360029"/>
              </a:xfrm>
              <a:custGeom>
                <a:avLst/>
                <a:gdLst/>
                <a:ahLst/>
                <a:cxnLst/>
                <a:rect l="l" t="t" r="r" b="b"/>
                <a:pathLst>
                  <a:path w="211410" h="214759" extrusionOk="0">
                    <a:moveTo>
                      <a:pt x="110616" y="0"/>
                    </a:moveTo>
                    <a:cubicBezTo>
                      <a:pt x="129071" y="0"/>
                      <a:pt x="145647" y="3776"/>
                      <a:pt x="160343" y="11329"/>
                    </a:cubicBezTo>
                    <a:cubicBezTo>
                      <a:pt x="175040" y="18882"/>
                      <a:pt x="186630" y="30137"/>
                      <a:pt x="195113" y="45095"/>
                    </a:cubicBezTo>
                    <a:cubicBezTo>
                      <a:pt x="202331" y="57968"/>
                      <a:pt x="205940" y="71958"/>
                      <a:pt x="205940" y="87064"/>
                    </a:cubicBezTo>
                    <a:cubicBezTo>
                      <a:pt x="205940" y="108644"/>
                      <a:pt x="198350" y="127806"/>
                      <a:pt x="183170" y="144549"/>
                    </a:cubicBezTo>
                    <a:cubicBezTo>
                      <a:pt x="169626" y="159581"/>
                      <a:pt x="154818" y="167097"/>
                      <a:pt x="138745" y="167097"/>
                    </a:cubicBezTo>
                    <a:cubicBezTo>
                      <a:pt x="133610" y="167097"/>
                      <a:pt x="129461" y="166315"/>
                      <a:pt x="126299" y="164753"/>
                    </a:cubicBezTo>
                    <a:cubicBezTo>
                      <a:pt x="123136" y="163190"/>
                      <a:pt x="120811" y="160957"/>
                      <a:pt x="119323" y="158055"/>
                    </a:cubicBezTo>
                    <a:cubicBezTo>
                      <a:pt x="118355" y="156195"/>
                      <a:pt x="117648" y="152995"/>
                      <a:pt x="117202" y="148456"/>
                    </a:cubicBezTo>
                    <a:cubicBezTo>
                      <a:pt x="112365" y="154037"/>
                      <a:pt x="106951" y="158520"/>
                      <a:pt x="100961" y="161906"/>
                    </a:cubicBezTo>
                    <a:cubicBezTo>
                      <a:pt x="94971" y="165292"/>
                      <a:pt x="88962" y="166985"/>
                      <a:pt x="82934" y="166985"/>
                    </a:cubicBezTo>
                    <a:cubicBezTo>
                      <a:pt x="76311" y="166985"/>
                      <a:pt x="69874" y="165050"/>
                      <a:pt x="63624" y="161181"/>
                    </a:cubicBezTo>
                    <a:cubicBezTo>
                      <a:pt x="57373" y="157311"/>
                      <a:pt x="52294" y="151358"/>
                      <a:pt x="48387" y="143321"/>
                    </a:cubicBezTo>
                    <a:cubicBezTo>
                      <a:pt x="44481" y="135285"/>
                      <a:pt x="42527" y="126466"/>
                      <a:pt x="42527" y="116867"/>
                    </a:cubicBezTo>
                    <a:cubicBezTo>
                      <a:pt x="42527" y="105035"/>
                      <a:pt x="45560" y="93185"/>
                      <a:pt x="51624" y="81316"/>
                    </a:cubicBezTo>
                    <a:cubicBezTo>
                      <a:pt x="57689" y="69447"/>
                      <a:pt x="65224" y="60536"/>
                      <a:pt x="74228" y="54582"/>
                    </a:cubicBezTo>
                    <a:cubicBezTo>
                      <a:pt x="83232" y="48629"/>
                      <a:pt x="91975" y="45653"/>
                      <a:pt x="100459" y="45653"/>
                    </a:cubicBezTo>
                    <a:cubicBezTo>
                      <a:pt x="106933" y="45653"/>
                      <a:pt x="113109" y="47346"/>
                      <a:pt x="118988" y="50732"/>
                    </a:cubicBezTo>
                    <a:cubicBezTo>
                      <a:pt x="124866" y="54117"/>
                      <a:pt x="129927" y="59271"/>
                      <a:pt x="134168" y="66191"/>
                    </a:cubicBezTo>
                    <a:lnTo>
                      <a:pt x="137963" y="48890"/>
                    </a:lnTo>
                    <a:lnTo>
                      <a:pt x="157943" y="48890"/>
                    </a:lnTo>
                    <a:lnTo>
                      <a:pt x="141870" y="123788"/>
                    </a:lnTo>
                    <a:cubicBezTo>
                      <a:pt x="139638" y="134206"/>
                      <a:pt x="138521" y="139973"/>
                      <a:pt x="138521" y="141089"/>
                    </a:cubicBezTo>
                    <a:cubicBezTo>
                      <a:pt x="138521" y="143098"/>
                      <a:pt x="139284" y="144828"/>
                      <a:pt x="140810" y="146279"/>
                    </a:cubicBezTo>
                    <a:cubicBezTo>
                      <a:pt x="142335" y="147730"/>
                      <a:pt x="144177" y="148456"/>
                      <a:pt x="146335" y="148456"/>
                    </a:cubicBezTo>
                    <a:cubicBezTo>
                      <a:pt x="150279" y="148456"/>
                      <a:pt x="155451" y="146186"/>
                      <a:pt x="161850" y="141647"/>
                    </a:cubicBezTo>
                    <a:cubicBezTo>
                      <a:pt x="170333" y="135694"/>
                      <a:pt x="177049" y="127713"/>
                      <a:pt x="181998" y="117704"/>
                    </a:cubicBezTo>
                    <a:cubicBezTo>
                      <a:pt x="186946" y="107696"/>
                      <a:pt x="189421" y="97371"/>
                      <a:pt x="189421" y="86729"/>
                    </a:cubicBezTo>
                    <a:cubicBezTo>
                      <a:pt x="189421" y="74302"/>
                      <a:pt x="186239" y="62694"/>
                      <a:pt x="179877" y="51904"/>
                    </a:cubicBezTo>
                    <a:cubicBezTo>
                      <a:pt x="173515" y="41114"/>
                      <a:pt x="164027" y="32482"/>
                      <a:pt x="151414" y="26007"/>
                    </a:cubicBezTo>
                    <a:cubicBezTo>
                      <a:pt x="138800" y="19533"/>
                      <a:pt x="124866" y="16296"/>
                      <a:pt x="109611" y="16296"/>
                    </a:cubicBezTo>
                    <a:cubicBezTo>
                      <a:pt x="92199" y="16296"/>
                      <a:pt x="76293" y="20371"/>
                      <a:pt x="61893" y="28519"/>
                    </a:cubicBezTo>
                    <a:cubicBezTo>
                      <a:pt x="47494" y="36667"/>
                      <a:pt x="36332" y="48350"/>
                      <a:pt x="28407" y="63568"/>
                    </a:cubicBezTo>
                    <a:cubicBezTo>
                      <a:pt x="20482" y="78786"/>
                      <a:pt x="16519" y="95101"/>
                      <a:pt x="16519" y="112514"/>
                    </a:cubicBezTo>
                    <a:cubicBezTo>
                      <a:pt x="16519" y="130745"/>
                      <a:pt x="20482" y="146447"/>
                      <a:pt x="28407" y="159618"/>
                    </a:cubicBezTo>
                    <a:cubicBezTo>
                      <a:pt x="36332" y="172789"/>
                      <a:pt x="47792" y="182519"/>
                      <a:pt x="62786" y="188807"/>
                    </a:cubicBezTo>
                    <a:cubicBezTo>
                      <a:pt x="77781" y="195095"/>
                      <a:pt x="94394" y="198239"/>
                      <a:pt x="112625" y="198239"/>
                    </a:cubicBezTo>
                    <a:cubicBezTo>
                      <a:pt x="132122" y="198239"/>
                      <a:pt x="148456" y="194965"/>
                      <a:pt x="161627" y="188416"/>
                    </a:cubicBezTo>
                    <a:cubicBezTo>
                      <a:pt x="174798" y="181868"/>
                      <a:pt x="184658" y="173905"/>
                      <a:pt x="191207" y="164529"/>
                    </a:cubicBezTo>
                    <a:lnTo>
                      <a:pt x="211410" y="164529"/>
                    </a:lnTo>
                    <a:cubicBezTo>
                      <a:pt x="207615" y="172343"/>
                      <a:pt x="201104" y="180305"/>
                      <a:pt x="191876" y="188416"/>
                    </a:cubicBezTo>
                    <a:cubicBezTo>
                      <a:pt x="182649" y="196527"/>
                      <a:pt x="171673" y="202946"/>
                      <a:pt x="158948" y="207671"/>
                    </a:cubicBezTo>
                    <a:cubicBezTo>
                      <a:pt x="146223" y="212396"/>
                      <a:pt x="130894" y="214759"/>
                      <a:pt x="112960" y="214759"/>
                    </a:cubicBezTo>
                    <a:cubicBezTo>
                      <a:pt x="96440" y="214759"/>
                      <a:pt x="81204" y="212638"/>
                      <a:pt x="67251" y="208396"/>
                    </a:cubicBezTo>
                    <a:cubicBezTo>
                      <a:pt x="53299" y="204155"/>
                      <a:pt x="41411" y="197774"/>
                      <a:pt x="31588" y="189253"/>
                    </a:cubicBezTo>
                    <a:cubicBezTo>
                      <a:pt x="21766" y="180733"/>
                      <a:pt x="14361" y="170929"/>
                      <a:pt x="9376" y="159841"/>
                    </a:cubicBezTo>
                    <a:cubicBezTo>
                      <a:pt x="3125" y="145777"/>
                      <a:pt x="0" y="130596"/>
                      <a:pt x="0" y="114300"/>
                    </a:cubicBezTo>
                    <a:cubicBezTo>
                      <a:pt x="0" y="96143"/>
                      <a:pt x="3720" y="78841"/>
                      <a:pt x="11162" y="62396"/>
                    </a:cubicBezTo>
                    <a:cubicBezTo>
                      <a:pt x="20240" y="42230"/>
                      <a:pt x="33132" y="26789"/>
                      <a:pt x="49838" y="16073"/>
                    </a:cubicBezTo>
                    <a:cubicBezTo>
                      <a:pt x="66544" y="5358"/>
                      <a:pt x="86804" y="0"/>
                      <a:pt x="110616" y="0"/>
                    </a:cubicBezTo>
                    <a:close/>
                    <a:moveTo>
                      <a:pt x="101910" y="62284"/>
                    </a:moveTo>
                    <a:cubicBezTo>
                      <a:pt x="97147" y="62284"/>
                      <a:pt x="92664" y="63494"/>
                      <a:pt x="88459" y="65912"/>
                    </a:cubicBezTo>
                    <a:cubicBezTo>
                      <a:pt x="84255" y="68331"/>
                      <a:pt x="80181" y="72219"/>
                      <a:pt x="76237" y="77576"/>
                    </a:cubicBezTo>
                    <a:cubicBezTo>
                      <a:pt x="72293" y="82934"/>
                      <a:pt x="69130" y="89445"/>
                      <a:pt x="66749" y="97110"/>
                    </a:cubicBezTo>
                    <a:cubicBezTo>
                      <a:pt x="64368" y="104775"/>
                      <a:pt x="63177" y="111807"/>
                      <a:pt x="63177" y="118207"/>
                    </a:cubicBezTo>
                    <a:cubicBezTo>
                      <a:pt x="63177" y="128401"/>
                      <a:pt x="65596" y="136326"/>
                      <a:pt x="70432" y="141982"/>
                    </a:cubicBezTo>
                    <a:cubicBezTo>
                      <a:pt x="75269" y="147637"/>
                      <a:pt x="80813" y="150465"/>
                      <a:pt x="87064" y="150465"/>
                    </a:cubicBezTo>
                    <a:cubicBezTo>
                      <a:pt x="91231" y="150465"/>
                      <a:pt x="95622" y="149219"/>
                      <a:pt x="100235" y="146726"/>
                    </a:cubicBezTo>
                    <a:cubicBezTo>
                      <a:pt x="104849" y="144233"/>
                      <a:pt x="109258" y="140531"/>
                      <a:pt x="113462" y="135619"/>
                    </a:cubicBezTo>
                    <a:cubicBezTo>
                      <a:pt x="117667" y="130708"/>
                      <a:pt x="121108" y="124476"/>
                      <a:pt x="123787" y="116923"/>
                    </a:cubicBezTo>
                    <a:cubicBezTo>
                      <a:pt x="126466" y="109370"/>
                      <a:pt x="127806" y="101798"/>
                      <a:pt x="127806" y="94208"/>
                    </a:cubicBezTo>
                    <a:cubicBezTo>
                      <a:pt x="127806" y="84088"/>
                      <a:pt x="125294" y="76237"/>
                      <a:pt x="120271" y="70656"/>
                    </a:cubicBezTo>
                    <a:cubicBezTo>
                      <a:pt x="115248" y="65075"/>
                      <a:pt x="109128" y="62284"/>
                      <a:pt x="101910" y="6228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" name="Google Shape;205;p2"/>
          <p:cNvGrpSpPr/>
          <p:nvPr/>
        </p:nvGrpSpPr>
        <p:grpSpPr>
          <a:xfrm>
            <a:off x="8552070" y="1849680"/>
            <a:ext cx="1397015" cy="400110"/>
            <a:chOff x="6710812" y="2144690"/>
            <a:chExt cx="1737360" cy="497586"/>
          </a:xfrm>
        </p:grpSpPr>
        <p:sp>
          <p:nvSpPr>
            <p:cNvPr id="206" name="Google Shape;206;p2"/>
            <p:cNvSpPr txBox="1"/>
            <p:nvPr/>
          </p:nvSpPr>
          <p:spPr>
            <a:xfrm>
              <a:off x="6836609" y="2144690"/>
              <a:ext cx="1525122" cy="49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" name="Google Shape;207;p2"/>
            <p:cNvCxnSpPr/>
            <p:nvPr/>
          </p:nvCxnSpPr>
          <p:spPr>
            <a:xfrm>
              <a:off x="6710812" y="2621648"/>
              <a:ext cx="173736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08" name="Google Shape;208;p2"/>
          <p:cNvCxnSpPr/>
          <p:nvPr/>
        </p:nvCxnSpPr>
        <p:spPr>
          <a:xfrm rot="5400000">
            <a:off x="6969416" y="2955789"/>
            <a:ext cx="2144235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09" name="Google Shape;209;p2"/>
          <p:cNvCxnSpPr/>
          <p:nvPr/>
        </p:nvCxnSpPr>
        <p:spPr>
          <a:xfrm rot="5400000">
            <a:off x="6868014" y="5418187"/>
            <a:ext cx="2347039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10" name="Google Shape;210;p2" descr="Game controlle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7782" y="4676917"/>
            <a:ext cx="462415" cy="46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" descr="Music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2814" y="4748751"/>
            <a:ext cx="364862" cy="3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" descr="Clapper 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3732" y="4739947"/>
            <a:ext cx="336025" cy="3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" descr="Palett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9742" y="4716602"/>
            <a:ext cx="426906" cy="42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0"/>
          <p:cNvSpPr txBox="1"/>
          <p:nvPr/>
        </p:nvSpPr>
        <p:spPr>
          <a:xfrm>
            <a:off x="1072538" y="1850197"/>
            <a:ext cx="31565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Regression: 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0"/>
          <p:cNvSpPr txBox="1"/>
          <p:nvPr/>
        </p:nvSpPr>
        <p:spPr>
          <a:xfrm>
            <a:off x="1624330" y="2432759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0"/>
          <p:cNvSpPr txBox="1"/>
          <p:nvPr/>
        </p:nvSpPr>
        <p:spPr>
          <a:xfrm>
            <a:off x="1624330" y="3755002"/>
            <a:ext cx="1295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9806" y="2432759"/>
            <a:ext cx="5787652" cy="8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9806" y="3769712"/>
            <a:ext cx="5787652" cy="87190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0"/>
          <p:cNvSpPr txBox="1"/>
          <p:nvPr/>
        </p:nvSpPr>
        <p:spPr>
          <a:xfrm>
            <a:off x="1136001" y="958334"/>
            <a:ext cx="82469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0"/>
          <p:cNvSpPr txBox="1"/>
          <p:nvPr/>
        </p:nvSpPr>
        <p:spPr>
          <a:xfrm>
            <a:off x="1136001" y="5115851"/>
            <a:ext cx="101693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Ridge regression is a model tuning method that is used to analyze any data that suffers from multicollinearity.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 txBox="1"/>
          <p:nvPr/>
        </p:nvSpPr>
        <p:spPr>
          <a:xfrm>
            <a:off x="1296474" y="1946398"/>
            <a:ext cx="23455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ElasticNet Regression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1"/>
          <p:cNvSpPr txBox="1"/>
          <p:nvPr/>
        </p:nvSpPr>
        <p:spPr>
          <a:xfrm>
            <a:off x="1719256" y="2528960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1"/>
          <p:cNvSpPr txBox="1"/>
          <p:nvPr/>
        </p:nvSpPr>
        <p:spPr>
          <a:xfrm>
            <a:off x="1719256" y="3865913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7865" y="2528960"/>
            <a:ext cx="5846601" cy="9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1696" y="3916904"/>
            <a:ext cx="5846601" cy="9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1"/>
          <p:cNvSpPr txBox="1"/>
          <p:nvPr/>
        </p:nvSpPr>
        <p:spPr>
          <a:xfrm>
            <a:off x="1136001" y="958334"/>
            <a:ext cx="90055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1"/>
          <p:cNvSpPr txBox="1"/>
          <p:nvPr/>
        </p:nvSpPr>
        <p:spPr>
          <a:xfrm>
            <a:off x="1382643" y="5202866"/>
            <a:ext cx="100566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Elastic net linear regression uses the penalties from both the lasso and ridge techniques to regularize regression models.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2"/>
          <p:cNvSpPr txBox="1"/>
          <p:nvPr/>
        </p:nvSpPr>
        <p:spPr>
          <a:xfrm>
            <a:off x="1184505" y="1980826"/>
            <a:ext cx="41356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2"/>
          <p:cNvSpPr txBox="1"/>
          <p:nvPr/>
        </p:nvSpPr>
        <p:spPr>
          <a:xfrm>
            <a:off x="1433945" y="2636048"/>
            <a:ext cx="11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>
            <a:off x="1433945" y="3900341"/>
            <a:ext cx="135565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2944" y="2563388"/>
            <a:ext cx="6262042" cy="8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2943" y="3912166"/>
            <a:ext cx="6258914" cy="10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2"/>
          <p:cNvSpPr txBox="1"/>
          <p:nvPr/>
        </p:nvSpPr>
        <p:spPr>
          <a:xfrm>
            <a:off x="1136002" y="958334"/>
            <a:ext cx="892239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2"/>
          <p:cNvSpPr txBox="1"/>
          <p:nvPr/>
        </p:nvSpPr>
        <p:spPr>
          <a:xfrm>
            <a:off x="1184511" y="5601585"/>
            <a:ext cx="1030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Decision tree regression observes features of an object and trains a model in the structure of a tree to predict data in the future to produce meaningful continuous output.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3"/>
          <p:cNvSpPr txBox="1"/>
          <p:nvPr/>
        </p:nvSpPr>
        <p:spPr>
          <a:xfrm>
            <a:off x="1221828" y="1999487"/>
            <a:ext cx="464903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Tree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3"/>
          <p:cNvSpPr txBox="1"/>
          <p:nvPr/>
        </p:nvSpPr>
        <p:spPr>
          <a:xfrm>
            <a:off x="1644611" y="2607925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3"/>
          <p:cNvSpPr txBox="1"/>
          <p:nvPr/>
        </p:nvSpPr>
        <p:spPr>
          <a:xfrm>
            <a:off x="1644611" y="3919002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220" y="2582049"/>
            <a:ext cx="6053024" cy="92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3"/>
          <p:cNvPicPr preferRelativeResize="0"/>
          <p:nvPr/>
        </p:nvPicPr>
        <p:blipFill rotWithShape="1">
          <a:blip r:embed="rId4">
            <a:alphaModFix/>
          </a:blip>
          <a:srcRect t="7574"/>
          <a:stretch/>
        </p:blipFill>
        <p:spPr>
          <a:xfrm>
            <a:off x="2883220" y="3994486"/>
            <a:ext cx="6053024" cy="92111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3"/>
          <p:cNvSpPr txBox="1"/>
          <p:nvPr/>
        </p:nvSpPr>
        <p:spPr>
          <a:xfrm>
            <a:off x="1136001" y="958334"/>
            <a:ext cx="89535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3"/>
          <p:cNvSpPr txBox="1"/>
          <p:nvPr/>
        </p:nvSpPr>
        <p:spPr>
          <a:xfrm>
            <a:off x="1221829" y="5113376"/>
            <a:ext cx="104880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Random forest is a type of supervised learning algorithm that uses ensemble methods (bagging) to solve both regression and classification problems.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3"/>
          <p:cNvSpPr txBox="1"/>
          <p:nvPr/>
        </p:nvSpPr>
        <p:spPr>
          <a:xfrm>
            <a:off x="1221828" y="1999487"/>
            <a:ext cx="45555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Nearest Neighbor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3"/>
          <p:cNvSpPr txBox="1"/>
          <p:nvPr/>
        </p:nvSpPr>
        <p:spPr>
          <a:xfrm>
            <a:off x="1644611" y="2601264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3"/>
          <p:cNvSpPr txBox="1"/>
          <p:nvPr/>
        </p:nvSpPr>
        <p:spPr>
          <a:xfrm>
            <a:off x="1644611" y="3919002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3"/>
          <p:cNvSpPr txBox="1"/>
          <p:nvPr/>
        </p:nvSpPr>
        <p:spPr>
          <a:xfrm>
            <a:off x="1136001" y="958334"/>
            <a:ext cx="805995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3"/>
          <p:cNvSpPr txBox="1"/>
          <p:nvPr/>
        </p:nvSpPr>
        <p:spPr>
          <a:xfrm>
            <a:off x="1221829" y="5113376"/>
            <a:ext cx="104880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KNN is a type of supervised learning algorithm that uses distance methods to solve both regression and classification problems.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DE48-EDA1-EB2A-B533-9ECEFCB7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061" y="2589298"/>
            <a:ext cx="7254518" cy="996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317BE-2937-92D0-5699-742F8C69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61" y="3490451"/>
            <a:ext cx="7263102" cy="11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bd542c4b09_0_31"/>
          <p:cNvSpPr txBox="1"/>
          <p:nvPr/>
        </p:nvSpPr>
        <p:spPr>
          <a:xfrm>
            <a:off x="1221829" y="1999487"/>
            <a:ext cx="3323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AdaBoostRegressor: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1bd542c4b09_0_31"/>
          <p:cNvSpPr txBox="1"/>
          <p:nvPr/>
        </p:nvSpPr>
        <p:spPr>
          <a:xfrm>
            <a:off x="1444336" y="2636106"/>
            <a:ext cx="11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1bd542c4b09_0_31"/>
          <p:cNvSpPr txBox="1"/>
          <p:nvPr/>
        </p:nvSpPr>
        <p:spPr>
          <a:xfrm>
            <a:off x="1444336" y="3919002"/>
            <a:ext cx="138258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1bd542c4b09_0_31"/>
          <p:cNvSpPr txBox="1"/>
          <p:nvPr/>
        </p:nvSpPr>
        <p:spPr>
          <a:xfrm>
            <a:off x="969747" y="901488"/>
            <a:ext cx="95042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1bd542c4b09_0_31"/>
          <p:cNvSpPr txBox="1"/>
          <p:nvPr/>
        </p:nvSpPr>
        <p:spPr>
          <a:xfrm>
            <a:off x="1044775" y="5314300"/>
            <a:ext cx="10665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 AdaBoost regressor </a:t>
            </a:r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algorithm helps to convert weak learners to strong learners. It combines Several best model in order to produce best generalize model.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g1bd542c4b09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921" y="3977346"/>
            <a:ext cx="8301743" cy="10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1bd542c4b09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6921" y="2586417"/>
            <a:ext cx="8995716" cy="101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4"/>
          <p:cNvSpPr txBox="1"/>
          <p:nvPr/>
        </p:nvSpPr>
        <p:spPr>
          <a:xfrm>
            <a:off x="1255074" y="1915511"/>
            <a:ext cx="41274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4"/>
          <p:cNvSpPr txBox="1"/>
          <p:nvPr/>
        </p:nvSpPr>
        <p:spPr>
          <a:xfrm>
            <a:off x="1579418" y="2509604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1579418" y="3835026"/>
            <a:ext cx="1280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062" y="2498073"/>
            <a:ext cx="6021877" cy="96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5061" y="3835026"/>
            <a:ext cx="6021878" cy="92363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4"/>
          <p:cNvSpPr txBox="1"/>
          <p:nvPr/>
        </p:nvSpPr>
        <p:spPr>
          <a:xfrm>
            <a:off x="1136002" y="958334"/>
            <a:ext cx="84859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24"/>
          <p:cNvSpPr txBox="1"/>
          <p:nvPr/>
        </p:nvSpPr>
        <p:spPr>
          <a:xfrm>
            <a:off x="1387928" y="5171979"/>
            <a:ext cx="103779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Similar to finding the line of best fit in linear regression, the goal of gradient descent is to minimize the cost function, or the error between predicted and actual </a:t>
            </a:r>
            <a:r>
              <a:rPr lang="en-US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en-US" sz="1800" b="0" i="0" u="none" strike="noStrike" cap="none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5"/>
          <p:cNvSpPr txBox="1"/>
          <p:nvPr/>
        </p:nvSpPr>
        <p:spPr>
          <a:xfrm>
            <a:off x="1340427" y="2662414"/>
            <a:ext cx="1182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Set:- 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5"/>
          <p:cNvSpPr txBox="1"/>
          <p:nvPr/>
        </p:nvSpPr>
        <p:spPr>
          <a:xfrm>
            <a:off x="1340427" y="3984316"/>
            <a:ext cx="13000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Set:-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607" y="2647363"/>
            <a:ext cx="6334444" cy="98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6607" y="3984316"/>
            <a:ext cx="6334445" cy="101023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5"/>
          <p:cNvSpPr txBox="1"/>
          <p:nvPr/>
        </p:nvSpPr>
        <p:spPr>
          <a:xfrm>
            <a:off x="1136001" y="958334"/>
            <a:ext cx="74988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Selection and Evaluation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5"/>
          <p:cNvSpPr txBox="1"/>
          <p:nvPr/>
        </p:nvSpPr>
        <p:spPr>
          <a:xfrm>
            <a:off x="1170992" y="2013490"/>
            <a:ext cx="577013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Xtreme-Gradient-Boosting Regression: 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25"/>
          <p:cNvSpPr txBox="1"/>
          <p:nvPr/>
        </p:nvSpPr>
        <p:spPr>
          <a:xfrm>
            <a:off x="1170992" y="5349882"/>
            <a:ext cx="101936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Extreme Gradient Boosting is a tree-based algorithm, which suits under the supervised branch of Machine Learning. 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/>
          <p:nvPr/>
        </p:nvSpPr>
        <p:spPr>
          <a:xfrm>
            <a:off x="1084913" y="934399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9081B-A3C1-8FD0-1311-98D26D48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"/>
          <a:stretch/>
        </p:blipFill>
        <p:spPr>
          <a:xfrm>
            <a:off x="2084121" y="1528699"/>
            <a:ext cx="7704116" cy="46434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/>
          <p:nvPr/>
        </p:nvSpPr>
        <p:spPr>
          <a:xfrm>
            <a:off x="1084913" y="934399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7"/>
          <p:cNvSpPr txBox="1"/>
          <p:nvPr/>
        </p:nvSpPr>
        <p:spPr>
          <a:xfrm>
            <a:off x="2588875" y="2563975"/>
            <a:ext cx="716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7"/>
          <p:cNvSpPr txBox="1"/>
          <p:nvPr/>
        </p:nvSpPr>
        <p:spPr>
          <a:xfrm>
            <a:off x="983275" y="2427050"/>
            <a:ext cx="10056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per our analysis Extreme Gradient Boost Algorithm gives highest accuracy as compared to other Algorithm</a:t>
            </a: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this we can predict </a:t>
            </a:r>
            <a:r>
              <a:rPr lang="en-US" sz="2200" b="0" i="0" u="none" strike="noStrike" cap="none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bike count  required at each hour </a:t>
            </a:r>
            <a:r>
              <a:rPr lang="en-US" sz="2200" b="0" i="0" u="none" strike="noStrike" cap="none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and season for </a:t>
            </a:r>
            <a:r>
              <a:rPr lang="en-US" sz="2200" b="0" i="0" u="none" strike="noStrike" cap="none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the stable supply of </a:t>
            </a:r>
            <a:r>
              <a:rPr lang="en-US" sz="2200" b="0" i="0" u="none" strike="noStrike" cap="none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rental bikes.</a:t>
            </a:r>
            <a:endParaRPr sz="2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/>
          <p:nvPr/>
        </p:nvSpPr>
        <p:spPr>
          <a:xfrm>
            <a:off x="1099354" y="999546"/>
            <a:ext cx="499664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550457" y="1915375"/>
            <a:ext cx="11091086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02640" marR="5080" lvl="1" indent="-318135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Currently Rental bikes are introduced in many urban cities for  the enhancement of mobility comfort </a:t>
            </a:r>
            <a:endParaRPr sz="1800" b="0" i="0" u="none" strike="noStrike" cap="none" dirty="0">
              <a:solidFill>
                <a:srgbClr val="2020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2640" marR="5080" lvl="1" indent="-318135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The client is Seoul Bike,  which participates in a bike share program in Seoul. An accurate prediction of bike count is critical to the  success of the Seoul bike share program</a:t>
            </a:r>
            <a:endParaRPr sz="1800" b="0" i="0" u="none" strike="noStrike" cap="none" dirty="0">
              <a:solidFill>
                <a:srgbClr val="49494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2640" marR="5080" lvl="1" indent="-318135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The final aim of this project is the prediction of bike count  required at each hour for the stable supply of rental bikes</a:t>
            </a: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7"/>
          <p:cNvSpPr txBox="1"/>
          <p:nvPr/>
        </p:nvSpPr>
        <p:spPr>
          <a:xfrm>
            <a:off x="2588875" y="2563975"/>
            <a:ext cx="716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7"/>
          <p:cNvSpPr txBox="1"/>
          <p:nvPr/>
        </p:nvSpPr>
        <p:spPr>
          <a:xfrm>
            <a:off x="1145125" y="826850"/>
            <a:ext cx="10056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You.</a:t>
            </a:r>
            <a:endParaRPr sz="6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99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 txBox="1"/>
          <p:nvPr/>
        </p:nvSpPr>
        <p:spPr>
          <a:xfrm>
            <a:off x="1104674" y="1038237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 Flow: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6"/>
          <p:cNvGrpSpPr/>
          <p:nvPr/>
        </p:nvGrpSpPr>
        <p:grpSpPr>
          <a:xfrm>
            <a:off x="1882081" y="2696313"/>
            <a:ext cx="4430405" cy="3106404"/>
            <a:chOff x="862950" y="825025"/>
            <a:chExt cx="5862650" cy="4111175"/>
          </a:xfrm>
        </p:grpSpPr>
        <p:sp>
          <p:nvSpPr>
            <p:cNvPr id="226" name="Google Shape;226;p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6"/>
          <p:cNvSpPr txBox="1"/>
          <p:nvPr/>
        </p:nvSpPr>
        <p:spPr>
          <a:xfrm>
            <a:off x="2680424" y="695465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6"/>
          <p:cNvGrpSpPr/>
          <p:nvPr/>
        </p:nvGrpSpPr>
        <p:grpSpPr>
          <a:xfrm>
            <a:off x="6736211" y="1984350"/>
            <a:ext cx="1607732" cy="890982"/>
            <a:chOff x="389597" y="1455292"/>
            <a:chExt cx="2042160" cy="1225550"/>
          </a:xfrm>
        </p:grpSpPr>
        <p:sp>
          <p:nvSpPr>
            <p:cNvPr id="438" name="Google Shape;438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noFill/>
            <a:ln w="25400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6"/>
          <p:cNvGrpSpPr/>
          <p:nvPr/>
        </p:nvGrpSpPr>
        <p:grpSpPr>
          <a:xfrm>
            <a:off x="8829524" y="1993583"/>
            <a:ext cx="1607732" cy="890982"/>
            <a:chOff x="389597" y="1455292"/>
            <a:chExt cx="2042160" cy="1225550"/>
          </a:xfrm>
        </p:grpSpPr>
        <p:sp>
          <p:nvSpPr>
            <p:cNvPr id="441" name="Google Shape;441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6"/>
          <p:cNvGrpSpPr/>
          <p:nvPr/>
        </p:nvGrpSpPr>
        <p:grpSpPr>
          <a:xfrm>
            <a:off x="8831967" y="3583496"/>
            <a:ext cx="1607732" cy="890982"/>
            <a:chOff x="389597" y="1455292"/>
            <a:chExt cx="2042160" cy="1225550"/>
          </a:xfrm>
        </p:grpSpPr>
        <p:sp>
          <p:nvSpPr>
            <p:cNvPr id="444" name="Google Shape;444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solidFill>
              <a:srgbClr val="5FC6FF"/>
            </a:solidFill>
            <a:ln w="25400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6"/>
          <p:cNvGrpSpPr/>
          <p:nvPr/>
        </p:nvGrpSpPr>
        <p:grpSpPr>
          <a:xfrm>
            <a:off x="6722254" y="3556409"/>
            <a:ext cx="1607732" cy="890982"/>
            <a:chOff x="389597" y="1455292"/>
            <a:chExt cx="2042160" cy="1225550"/>
          </a:xfrm>
        </p:grpSpPr>
        <p:sp>
          <p:nvSpPr>
            <p:cNvPr id="447" name="Google Shape;447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solidFill>
              <a:srgbClr val="5FC6FF"/>
            </a:solidFill>
            <a:ln w="25400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6"/>
          <p:cNvGrpSpPr/>
          <p:nvPr/>
        </p:nvGrpSpPr>
        <p:grpSpPr>
          <a:xfrm>
            <a:off x="6735811" y="5096032"/>
            <a:ext cx="1607732" cy="890982"/>
            <a:chOff x="389597" y="1455292"/>
            <a:chExt cx="2042160" cy="1225550"/>
          </a:xfrm>
        </p:grpSpPr>
        <p:sp>
          <p:nvSpPr>
            <p:cNvPr id="450" name="Google Shape;450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solidFill>
              <a:srgbClr val="5FC6FF"/>
            </a:solidFill>
            <a:ln w="25400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6"/>
          <p:cNvGrpSpPr/>
          <p:nvPr/>
        </p:nvGrpSpPr>
        <p:grpSpPr>
          <a:xfrm>
            <a:off x="8826008" y="5072487"/>
            <a:ext cx="1607732" cy="890982"/>
            <a:chOff x="389597" y="1455292"/>
            <a:chExt cx="2042160" cy="1225550"/>
          </a:xfrm>
        </p:grpSpPr>
        <p:sp>
          <p:nvSpPr>
            <p:cNvPr id="453" name="Google Shape;453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5FC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 extrusionOk="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solidFill>
              <a:srgbClr val="5FC6FF"/>
            </a:solidFill>
            <a:ln w="25400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6"/>
          <p:cNvSpPr txBox="1"/>
          <p:nvPr/>
        </p:nvSpPr>
        <p:spPr>
          <a:xfrm>
            <a:off x="6813596" y="2064769"/>
            <a:ext cx="1531173" cy="76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"/>
          <p:cNvSpPr txBox="1"/>
          <p:nvPr/>
        </p:nvSpPr>
        <p:spPr>
          <a:xfrm>
            <a:off x="8614130" y="2074379"/>
            <a:ext cx="2021403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65" marR="5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Wrangling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Feature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Engineering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"/>
          <p:cNvSpPr txBox="1"/>
          <p:nvPr/>
        </p:nvSpPr>
        <p:spPr>
          <a:xfrm>
            <a:off x="6948970" y="3842709"/>
            <a:ext cx="1454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6"/>
          <p:cNvSpPr txBox="1"/>
          <p:nvPr/>
        </p:nvSpPr>
        <p:spPr>
          <a:xfrm>
            <a:off x="9353237" y="3846049"/>
            <a:ext cx="1454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6"/>
          <p:cNvSpPr txBox="1"/>
          <p:nvPr/>
        </p:nvSpPr>
        <p:spPr>
          <a:xfrm>
            <a:off x="6827316" y="5213553"/>
            <a:ext cx="1454286" cy="6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5080" lvl="0" indent="-641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Evaluation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"/>
          <p:cNvSpPr txBox="1"/>
          <p:nvPr/>
        </p:nvSpPr>
        <p:spPr>
          <a:xfrm>
            <a:off x="8902979" y="5220112"/>
            <a:ext cx="1454286" cy="64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-635" algn="ctr" rtl="0">
              <a:lnSpc>
                <a:spcPct val="86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 of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for model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building.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"/>
          <p:cNvSpPr/>
          <p:nvPr/>
        </p:nvSpPr>
        <p:spPr>
          <a:xfrm>
            <a:off x="8402705" y="2289638"/>
            <a:ext cx="368883" cy="273129"/>
          </a:xfrm>
          <a:custGeom>
            <a:avLst/>
            <a:gdLst/>
            <a:ahLst/>
            <a:cxnLst/>
            <a:rect l="l" t="t" r="r" b="b"/>
            <a:pathLst>
              <a:path w="433069" h="506730" extrusionOk="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494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"/>
          <p:cNvSpPr/>
          <p:nvPr/>
        </p:nvSpPr>
        <p:spPr>
          <a:xfrm rot="5400000">
            <a:off x="9365016" y="3109765"/>
            <a:ext cx="519633" cy="308840"/>
          </a:xfrm>
          <a:custGeom>
            <a:avLst/>
            <a:gdLst/>
            <a:ahLst/>
            <a:cxnLst/>
            <a:rect l="l" t="t" r="r" b="b"/>
            <a:pathLst>
              <a:path w="433069" h="506730" extrusionOk="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494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"/>
          <p:cNvSpPr/>
          <p:nvPr/>
        </p:nvSpPr>
        <p:spPr>
          <a:xfrm rot="5400000">
            <a:off x="9425670" y="4617009"/>
            <a:ext cx="433070" cy="321704"/>
          </a:xfrm>
          <a:custGeom>
            <a:avLst/>
            <a:gdLst/>
            <a:ahLst/>
            <a:cxnLst/>
            <a:rect l="l" t="t" r="r" b="b"/>
            <a:pathLst>
              <a:path w="433069" h="506730" extrusionOk="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494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"/>
          <p:cNvSpPr/>
          <p:nvPr/>
        </p:nvSpPr>
        <p:spPr>
          <a:xfrm rot="10800000">
            <a:off x="8338225" y="5378506"/>
            <a:ext cx="433070" cy="331536"/>
          </a:xfrm>
          <a:custGeom>
            <a:avLst/>
            <a:gdLst/>
            <a:ahLst/>
            <a:cxnLst/>
            <a:rect l="l" t="t" r="r" b="b"/>
            <a:pathLst>
              <a:path w="433069" h="506730" extrusionOk="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494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"/>
          <p:cNvSpPr/>
          <p:nvPr/>
        </p:nvSpPr>
        <p:spPr>
          <a:xfrm rot="-5400000">
            <a:off x="7393263" y="4627041"/>
            <a:ext cx="433070" cy="326850"/>
          </a:xfrm>
          <a:custGeom>
            <a:avLst/>
            <a:gdLst/>
            <a:ahLst/>
            <a:cxnLst/>
            <a:rect l="l" t="t" r="r" b="b"/>
            <a:pathLst>
              <a:path w="433069" h="506730" extrusionOk="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494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7"/>
          <p:cNvGrpSpPr/>
          <p:nvPr/>
        </p:nvGrpSpPr>
        <p:grpSpPr>
          <a:xfrm>
            <a:off x="10065675" y="802736"/>
            <a:ext cx="944916" cy="864848"/>
            <a:chOff x="3614228" y="234880"/>
            <a:chExt cx="1915500" cy="1915500"/>
          </a:xfrm>
        </p:grpSpPr>
        <p:sp>
          <p:nvSpPr>
            <p:cNvPr id="471" name="Google Shape;471;p7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7"/>
          <p:cNvGrpSpPr/>
          <p:nvPr/>
        </p:nvGrpSpPr>
        <p:grpSpPr>
          <a:xfrm>
            <a:off x="10292180" y="1014651"/>
            <a:ext cx="491919" cy="441018"/>
            <a:chOff x="1190625" y="238125"/>
            <a:chExt cx="5238750" cy="5231525"/>
          </a:xfrm>
        </p:grpSpPr>
        <p:sp>
          <p:nvSpPr>
            <p:cNvPr id="474" name="Google Shape;474;p7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7"/>
          <p:cNvSpPr txBox="1"/>
          <p:nvPr/>
        </p:nvSpPr>
        <p:spPr>
          <a:xfrm>
            <a:off x="1141498" y="942778"/>
            <a:ext cx="60975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494948"/>
                </a:solidFill>
                <a:latin typeface="Calibri"/>
                <a:ea typeface="Calibri"/>
                <a:cs typeface="Calibri"/>
                <a:sym typeface="Calibri"/>
              </a:rPr>
              <a:t>Data Features: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"/>
          <p:cNvSpPr txBox="1"/>
          <p:nvPr/>
        </p:nvSpPr>
        <p:spPr>
          <a:xfrm>
            <a:off x="1141498" y="1922046"/>
            <a:ext cx="4578167" cy="41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7815" marR="0" lvl="0" indent="-285750" algn="just" rtl="0">
              <a:lnSpc>
                <a:spcPct val="150000"/>
              </a:lnSpc>
              <a:spcBef>
                <a:spcPts val="1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Bike Data is used for Analysis and Model Building</a:t>
            </a: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8450" marR="5080" lvl="0" indent="-28575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dataset contains weather information (Temperature, Humidity, Wind speed), the number of bikes rented per hour and date information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815" marR="0" lvl="0" indent="-285750" algn="just" rtl="0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this we had total </a:t>
            </a:r>
            <a:r>
              <a:rPr lang="en-US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17379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observations and 18 features including target variable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815" marR="0" lvl="0" indent="-171450" algn="just" rtl="0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324" y="1786965"/>
            <a:ext cx="4578175" cy="449143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"/>
          <p:cNvSpPr txBox="1"/>
          <p:nvPr/>
        </p:nvSpPr>
        <p:spPr>
          <a:xfrm>
            <a:off x="1080018" y="967664"/>
            <a:ext cx="934206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494948"/>
                </a:solidFill>
                <a:latin typeface="Calibri"/>
                <a:ea typeface="Calibri"/>
                <a:cs typeface="Calibri"/>
                <a:sym typeface="Calibri"/>
              </a:rPr>
              <a:t>Data Wrangling and Feature Engineering:</a:t>
            </a:r>
            <a:endParaRPr sz="4000" b="0" i="0" u="none" strike="noStrike" cap="none" dirty="0">
              <a:solidFill>
                <a:srgbClr val="4949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"/>
          <p:cNvSpPr txBox="1"/>
          <p:nvPr/>
        </p:nvSpPr>
        <p:spPr>
          <a:xfrm>
            <a:off x="1080018" y="1845844"/>
            <a:ext cx="10032000" cy="356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know we had </a:t>
            </a:r>
            <a:r>
              <a:rPr lang="en-US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17379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observations and 18 features.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7815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Features: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Seasons, Holiday, month, weekday  and Day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7815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Columns: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Date, Hour, Temperature, Humidity, Wind speed, Rented Bike count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815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has no null values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Duplicate entries found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5588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hanged the data type of Date column from ‘object’ to ‘datetime64[ns]’ for feature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dirty="0"/>
          </a:p>
          <a:p>
            <a:pPr marL="298450" marR="5588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two new columns with the help of Date column ‘Month’ and ‘Day’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used in EDA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8450" marR="508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ropped Date column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"/>
          <p:cNvSpPr txBox="1"/>
          <p:nvPr/>
        </p:nvSpPr>
        <p:spPr>
          <a:xfrm>
            <a:off x="1117341" y="958334"/>
            <a:ext cx="786040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9"/>
          <p:cNvSpPr txBox="1"/>
          <p:nvPr/>
        </p:nvSpPr>
        <p:spPr>
          <a:xfrm>
            <a:off x="3944516" y="5781087"/>
            <a:ext cx="6097554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season had the highest Bike Rent 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9"/>
          <p:cNvSpPr/>
          <p:nvPr/>
        </p:nvSpPr>
        <p:spPr>
          <a:xfrm>
            <a:off x="1117341" y="1693878"/>
            <a:ext cx="10172700" cy="41031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"/>
          <p:cNvSpPr/>
          <p:nvPr/>
        </p:nvSpPr>
        <p:spPr>
          <a:xfrm>
            <a:off x="1204078" y="1890834"/>
            <a:ext cx="9918011" cy="38754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0"/>
          <p:cNvSpPr txBox="1"/>
          <p:nvPr/>
        </p:nvSpPr>
        <p:spPr>
          <a:xfrm>
            <a:off x="3422002" y="5894228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Bike Rent Count started since March and it was highest in June.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0"/>
          <p:cNvSpPr txBox="1"/>
          <p:nvPr/>
        </p:nvSpPr>
        <p:spPr>
          <a:xfrm>
            <a:off x="1117341" y="958334"/>
            <a:ext cx="72161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1"/>
          <p:cNvSpPr/>
          <p:nvPr/>
        </p:nvSpPr>
        <p:spPr>
          <a:xfrm>
            <a:off x="951724" y="1856792"/>
            <a:ext cx="4939004" cy="3331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6185888" y="1856791"/>
            <a:ext cx="5076161" cy="33310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1"/>
          <p:cNvSpPr txBox="1"/>
          <p:nvPr/>
        </p:nvSpPr>
        <p:spPr>
          <a:xfrm>
            <a:off x="951724" y="5335851"/>
            <a:ext cx="60975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number of bikes were rented on No Holidays. 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is almost 700 bikes.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 txBox="1"/>
          <p:nvPr/>
        </p:nvSpPr>
        <p:spPr>
          <a:xfrm>
            <a:off x="6254619" y="5323027"/>
            <a:ext cx="5166049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700 bikes were rented on weekdays. 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weekdays, almost 650 bikes were rented.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1"/>
          <p:cNvSpPr txBox="1"/>
          <p:nvPr/>
        </p:nvSpPr>
        <p:spPr>
          <a:xfrm>
            <a:off x="1117341" y="958334"/>
            <a:ext cx="72161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(Exploratory Data Analysis)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145</TotalTime>
  <Words>996</Words>
  <Application>Microsoft Office PowerPoint</Application>
  <PresentationFormat>Widescreen</PresentationFormat>
  <Paragraphs>151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Wingdings 3</vt:lpstr>
      <vt:lpstr>Arial</vt:lpstr>
      <vt:lpstr>Tw Cen MT Condensed</vt:lpstr>
      <vt:lpstr>Calibri</vt:lpstr>
      <vt:lpstr>Noto Sans Symbols</vt:lpstr>
      <vt:lpstr>Tw Cen MT</vt:lpstr>
      <vt:lpstr>Fjalla One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Shivraj</dc:creator>
  <cp:lastModifiedBy>sgkjadav@outlook.com</cp:lastModifiedBy>
  <cp:revision>19</cp:revision>
  <dcterms:created xsi:type="dcterms:W3CDTF">2022-12-13T12:48:32Z</dcterms:created>
  <dcterms:modified xsi:type="dcterms:W3CDTF">2023-01-10T09:57:32Z</dcterms:modified>
</cp:coreProperties>
</file>